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 id="2147483685" r:id="rId5"/>
    <p:sldMasterId id="2147483714" r:id="rId6"/>
    <p:sldMasterId id="2147483739" r:id="rId7"/>
    <p:sldMasterId id="2147483762" r:id="rId8"/>
    <p:sldMasterId id="2147483774" r:id="rId9"/>
  </p:sldMasterIdLst>
  <p:notesMasterIdLst>
    <p:notesMasterId r:id="rId51"/>
  </p:notesMasterIdLst>
  <p:handoutMasterIdLst>
    <p:handoutMasterId r:id="rId52"/>
  </p:handoutMasterIdLst>
  <p:sldIdLst>
    <p:sldId id="290" r:id="rId10"/>
    <p:sldId id="291" r:id="rId11"/>
    <p:sldId id="292" r:id="rId12"/>
    <p:sldId id="311" r:id="rId13"/>
    <p:sldId id="271" r:id="rId14"/>
    <p:sldId id="258" r:id="rId15"/>
    <p:sldId id="269" r:id="rId16"/>
    <p:sldId id="270" r:id="rId17"/>
    <p:sldId id="276" r:id="rId18"/>
    <p:sldId id="277" r:id="rId19"/>
    <p:sldId id="278" r:id="rId20"/>
    <p:sldId id="282" r:id="rId21"/>
    <p:sldId id="283" r:id="rId22"/>
    <p:sldId id="289" r:id="rId23"/>
    <p:sldId id="287" r:id="rId24"/>
    <p:sldId id="294" r:id="rId25"/>
    <p:sldId id="296" r:id="rId26"/>
    <p:sldId id="297" r:id="rId27"/>
    <p:sldId id="298" r:id="rId28"/>
    <p:sldId id="299" r:id="rId29"/>
    <p:sldId id="300" r:id="rId30"/>
    <p:sldId id="301" r:id="rId31"/>
    <p:sldId id="302" r:id="rId32"/>
    <p:sldId id="295" r:id="rId33"/>
    <p:sldId id="303" r:id="rId34"/>
    <p:sldId id="304" r:id="rId35"/>
    <p:sldId id="305" r:id="rId36"/>
    <p:sldId id="280" r:id="rId37"/>
    <p:sldId id="288" r:id="rId38"/>
    <p:sldId id="306" r:id="rId39"/>
    <p:sldId id="307" r:id="rId40"/>
    <p:sldId id="308" r:id="rId41"/>
    <p:sldId id="309" r:id="rId42"/>
    <p:sldId id="281" r:id="rId43"/>
    <p:sldId id="268" r:id="rId44"/>
    <p:sldId id="284" r:id="rId45"/>
    <p:sldId id="285" r:id="rId46"/>
    <p:sldId id="267" r:id="rId47"/>
    <p:sldId id="310" r:id="rId48"/>
    <p:sldId id="286" r:id="rId49"/>
    <p:sldId id="29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B00000"/>
    <a:srgbClr val="F97E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144" autoAdjust="0"/>
  </p:normalViewPr>
  <p:slideViewPr>
    <p:cSldViewPr snapToGrid="0">
      <p:cViewPr varScale="1">
        <p:scale>
          <a:sx n="66" d="100"/>
          <a:sy n="66" d="100"/>
        </p:scale>
        <p:origin x="858" y="66"/>
      </p:cViewPr>
      <p:guideLst/>
    </p:cSldViewPr>
  </p:slideViewPr>
  <p:notesTextViewPr>
    <p:cViewPr>
      <p:scale>
        <a:sx n="3" d="2"/>
        <a:sy n="3" d="2"/>
      </p:scale>
      <p:origin x="0" y="0"/>
    </p:cViewPr>
  </p:notesTextViewPr>
  <p:notesViewPr>
    <p:cSldViewPr snapToGrid="0">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EF37ED-90F5-4EAF-98A6-55B7F0E1EFCE}" type="datetimeFigureOut">
              <a:rPr lang="en-IN" smtClean="0"/>
              <a:t>21-05-2016</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BA1C63-4A19-4F29-92CF-3B41E46C3E78}" type="slidenum">
              <a:rPr lang="en-IN" smtClean="0"/>
              <a:t>‹#›</a:t>
            </a:fld>
            <a:endParaRPr lang="en-IN"/>
          </a:p>
        </p:txBody>
      </p:sp>
    </p:spTree>
    <p:extLst>
      <p:ext uri="{BB962C8B-B14F-4D97-AF65-F5344CB8AC3E}">
        <p14:creationId xmlns:p14="http://schemas.microsoft.com/office/powerpoint/2010/main" val="1303186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6BC237-54E6-445A-A7FA-512DE34CCA1B}" type="datetimeFigureOut">
              <a:rPr lang="en-IN" smtClean="0"/>
              <a:t>21-05-2016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9EEA90-197E-479D-89C5-AF38B411E332}" type="slidenum">
              <a:rPr lang="en-IN" smtClean="0"/>
              <a:t>‹#›</a:t>
            </a:fld>
            <a:endParaRPr lang="en-IN"/>
          </a:p>
        </p:txBody>
      </p:sp>
    </p:spTree>
    <p:extLst>
      <p:ext uri="{BB962C8B-B14F-4D97-AF65-F5344CB8AC3E}">
        <p14:creationId xmlns:p14="http://schemas.microsoft.com/office/powerpoint/2010/main" val="3407593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758A610-1E6A-4304-BC05-570DCBF01AA5}"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5/21/2016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58544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for these type of person… and I</a:t>
            </a:r>
            <a:r>
              <a:rPr lang="en-US" baseline="0" dirty="0"/>
              <a:t> will start with this tip…</a:t>
            </a:r>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446330B-D7CC-4D89-944E-EBD156B21828}" type="datetime1">
              <a:rPr lang="en-US" smtClean="0"/>
              <a:t>5/21/2016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593762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I love this tip… you all remember my dear friend Tord Glad Nordahl complaining every year in his session about Developers writing unnecessary information Application Log… and for they do not use the Event Viewer… well I partially agree with him… you shouldn’t write custom application errors, warnings of information in the Application Log… but you can use a custom log for that I really don’t care about that since you do not use the Application Log to write these stuff</a:t>
            </a:r>
            <a:endParaRPr lang="pt-PT" sz="900" kern="1200" dirty="0">
              <a:solidFill>
                <a:schemeClr val="tx1"/>
              </a:solidFill>
              <a:effectLst/>
              <a:latin typeface="Segoe UI Light" pitchFamily="34" charset="0"/>
              <a:ea typeface="+mn-ea"/>
              <a:cs typeface="+mn-cs"/>
            </a:endParaRP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What the Admin</a:t>
            </a:r>
            <a:r>
              <a:rPr lang="en-US" sz="900" kern="1200" dirty="0">
                <a:solidFill>
                  <a:schemeClr val="tx1"/>
                </a:solidFill>
                <a:effectLst/>
                <a:latin typeface="Segoe UI Light" pitchFamily="34" charset="0"/>
                <a:ea typeface="+mn-ea"/>
                <a:cs typeface="+mn-cs"/>
              </a:rPr>
              <a:t> does normally?</a:t>
            </a:r>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Ask the developer to change is code, that already is deployed in all the environments, to not write in the application log</a:t>
            </a:r>
            <a:endParaRPr lang="pt-PT"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And they will try to find a thousand excuses for explaining why such information is important</a:t>
            </a:r>
            <a:endParaRPr lang="pt-PT"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My advice:</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Let the developer by happy by writing in the Event Viewer</a:t>
            </a:r>
            <a:endParaRPr lang="pt-PT" sz="9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But take back the control of your environment by easily creating or using PowerShell</a:t>
            </a:r>
            <a:endParaRPr lang="pt-PT" sz="900" kern="1200" dirty="0">
              <a:solidFill>
                <a:schemeClr val="tx1"/>
              </a:solidFill>
              <a:effectLst/>
              <a:latin typeface="Segoe UI Light" pitchFamily="34" charset="0"/>
              <a:ea typeface="+mn-ea"/>
              <a:cs typeface="+mn-cs"/>
            </a:endParaRPr>
          </a:p>
          <a:p>
            <a:endParaRPr lang="en-US" noProof="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2012</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4171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4171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F9F211B-7162-46EC-B559-F1EABFD2F3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5/21/2016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27181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Have you had the time to think about what is some features like RosettaNet, ESB or UDDI have in common?</a:t>
            </a:r>
          </a:p>
          <a:p>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Well, all of them have custom databases and all of them are optional features</a:t>
            </a:r>
          </a:p>
          <a:p>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important question here, because they have custom databases, is: </a:t>
            </a:r>
            <a:r>
              <a:rPr lang="en-US" sz="900" b="1" kern="1200" dirty="0">
                <a:solidFill>
                  <a:schemeClr val="tx1"/>
                </a:solidFill>
                <a:effectLst/>
                <a:latin typeface="Segoe UI Light" pitchFamily="34" charset="0"/>
                <a:ea typeface="+mn-ea"/>
                <a:cs typeface="+mn-cs"/>
              </a:rPr>
              <a:t>Do you think that these databases are being backuped? And the data inside are saved?</a:t>
            </a:r>
            <a:endParaRPr lang="pt-PT" sz="900" kern="1200" dirty="0">
              <a:solidFill>
                <a:schemeClr val="tx1"/>
              </a:solidFill>
              <a:effectLst/>
              <a:latin typeface="Segoe UI Light" pitchFamily="34" charset="0"/>
              <a:ea typeface="+mn-ea"/>
              <a:cs typeface="+mn-cs"/>
            </a:endParaRP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And the response is NO… </a:t>
            </a:r>
            <a:r>
              <a:rPr lang="en-US" sz="900" kern="1200" dirty="0">
                <a:solidFill>
                  <a:schemeClr val="tx1"/>
                </a:solidFill>
                <a:effectLst/>
                <a:latin typeface="Segoe UI Light" pitchFamily="34" charset="0"/>
                <a:ea typeface="+mn-ea"/>
                <a:cs typeface="+mn-cs"/>
              </a:rPr>
              <a:t>by default the BizTalk jobs don’t perform any operations in this databases.</a:t>
            </a:r>
          </a:p>
          <a:p>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Fortunately for us, Microsoft provides two SQL Scripts that you need to run against this databases in other to extend the standard backup mechanisms but you also need to modify the </a:t>
            </a:r>
            <a:r>
              <a:rPr lang="en-US" sz="900" b="1" kern="1200" dirty="0" err="1">
                <a:solidFill>
                  <a:schemeClr val="tx1"/>
                </a:solidFill>
                <a:effectLst/>
                <a:latin typeface="Segoe UI Light" pitchFamily="34" charset="0"/>
                <a:ea typeface="+mn-ea"/>
                <a:cs typeface="+mn-cs"/>
              </a:rPr>
              <a:t>adm_OtherBackupDatabases</a:t>
            </a:r>
            <a:r>
              <a:rPr lang="en-US" sz="900" kern="1200" dirty="0">
                <a:solidFill>
                  <a:schemeClr val="tx1"/>
                </a:solidFill>
                <a:effectLst/>
                <a:latin typeface="Segoe UI Light" pitchFamily="34" charset="0"/>
                <a:ea typeface="+mn-ea"/>
                <a:cs typeface="+mn-cs"/>
              </a:rPr>
              <a:t> table to include a row for each of your custom databases.</a:t>
            </a:r>
            <a:endParaRPr lang="pt-PT"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2012</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4171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4171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F9F211B-7162-46EC-B559-F1EABFD2F3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5/21/2016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0901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All the BizTalk database which is being backed up by the 'Backup BizTalk Server' job, so all databases with the exception of the BAM Star Schema database (</a:t>
            </a:r>
            <a:r>
              <a:rPr lang="en-US" sz="900" kern="1200" dirty="0" err="1">
                <a:solidFill>
                  <a:schemeClr val="tx1"/>
                </a:solidFill>
                <a:effectLst/>
                <a:latin typeface="Segoe UI Light" pitchFamily="34" charset="0"/>
                <a:ea typeface="+mn-ea"/>
                <a:cs typeface="+mn-cs"/>
              </a:rPr>
              <a:t>BAMStarSchema</a:t>
            </a:r>
            <a:r>
              <a:rPr lang="en-US" sz="900" kern="1200" dirty="0">
                <a:solidFill>
                  <a:schemeClr val="tx1"/>
                </a:solidFill>
                <a:effectLst/>
                <a:latin typeface="Segoe UI Light" pitchFamily="34" charset="0"/>
                <a:ea typeface="+mn-ea"/>
                <a:cs typeface="+mn-cs"/>
              </a:rPr>
              <a:t>), has one table called “MarkLog”.</a:t>
            </a:r>
          </a:p>
          <a:p>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By default each 15 minutes, a string is stored on that table, created by the 3th step (</a:t>
            </a:r>
            <a:r>
              <a:rPr lang="en-US" sz="900" kern="1200" dirty="0" err="1">
                <a:solidFill>
                  <a:schemeClr val="tx1"/>
                </a:solidFill>
                <a:effectLst/>
                <a:latin typeface="Segoe UI Light" pitchFamily="34" charset="0"/>
                <a:ea typeface="+mn-ea"/>
                <a:cs typeface="+mn-cs"/>
              </a:rPr>
              <a:t>MarkAndBackUpLog</a:t>
            </a:r>
            <a:r>
              <a:rPr lang="en-US" sz="900" kern="1200" dirty="0">
                <a:solidFill>
                  <a:schemeClr val="tx1"/>
                </a:solidFill>
                <a:effectLst/>
                <a:latin typeface="Segoe UI Light" pitchFamily="34" charset="0"/>
                <a:ea typeface="+mn-ea"/>
                <a:cs typeface="+mn-cs"/>
              </a:rPr>
              <a:t>) of the ‘Backup BizTalk Server’ job. This tables are holding all the transaction marks</a:t>
            </a:r>
          </a:p>
          <a:p>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And there isn’t any job that cleans these tables so this tables are always growing unnecessarily… the solution provide by Microsoft is using Terminator Tool… which means stop your environment for what… to purge all the data from these tables</a:t>
            </a:r>
          </a:p>
          <a:p>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Luckily for us…. You don’t need to do that… I decide to create a stored procedure to extend the delete history capabilities of BizTalk to include this tables according to some best practices</a:t>
            </a:r>
            <a:endParaRPr lang="pt-PT" sz="900" kern="1200" dirty="0">
              <a:solidFill>
                <a:schemeClr val="tx1"/>
              </a:solidFill>
              <a:effectLst/>
              <a:latin typeface="Segoe UI Light" pitchFamily="34" charset="0"/>
              <a:ea typeface="+mn-ea"/>
              <a:cs typeface="+mn-cs"/>
            </a:endParaRPr>
          </a:p>
          <a:p>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Credits also to Tord Glad Nordahl, Rui Romano, Pedro Sousa and Mikael Sand that helped me to create and improve this script</a:t>
            </a:r>
            <a:endParaRPr lang="pt-PT" sz="900" kern="1200" dirty="0">
              <a:solidFill>
                <a:schemeClr val="tx1"/>
              </a:solidFill>
              <a:effectLst/>
              <a:latin typeface="Segoe UI Light" pitchFamily="34" charset="0"/>
              <a:ea typeface="+mn-ea"/>
              <a:cs typeface="+mn-cs"/>
            </a:endParaRPr>
          </a:p>
          <a:p>
            <a:endParaRPr lang="en-US" noProof="0" dirty="0"/>
          </a:p>
          <a:p>
            <a:r>
              <a:rPr lang="en-US" sz="900" kern="1200" dirty="0">
                <a:solidFill>
                  <a:schemeClr val="tx1"/>
                </a:solidFill>
                <a:effectLst/>
                <a:latin typeface="Segoe UI Light" pitchFamily="34" charset="0"/>
                <a:ea typeface="+mn-ea"/>
                <a:cs typeface="+mn-cs"/>
              </a:rPr>
              <a:t>I really think that Microsoft should take this script, review it and include in the next version or as a hotfix</a:t>
            </a:r>
            <a:endParaRPr lang="en-US" noProof="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87243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Normally Developers have in their environments </a:t>
            </a:r>
            <a:r>
              <a:rPr lang="en-US" sz="900" b="1" kern="1200" dirty="0">
                <a:solidFill>
                  <a:schemeClr val="tx1"/>
                </a:solidFill>
                <a:effectLst/>
                <a:latin typeface="Segoe UI Light" pitchFamily="34" charset="0"/>
                <a:ea typeface="+mn-ea"/>
                <a:cs typeface="+mn-cs"/>
              </a:rPr>
              <a:t>Full tracking Enable </a:t>
            </a:r>
            <a:r>
              <a:rPr lang="en-US" sz="900" kern="1200" dirty="0">
                <a:solidFill>
                  <a:schemeClr val="tx1"/>
                </a:solidFill>
                <a:effectLst/>
                <a:latin typeface="Segoe UI Light" pitchFamily="34" charset="0"/>
                <a:ea typeface="+mn-ea"/>
                <a:cs typeface="+mn-cs"/>
              </a:rPr>
              <a:t>because it's easier to debug and see what is happening with your new applications</a:t>
            </a:r>
            <a:endParaRPr lang="pt-PT" sz="900" kern="1200" dirty="0">
              <a:solidFill>
                <a:schemeClr val="tx1"/>
              </a:solidFill>
              <a:effectLst/>
              <a:latin typeface="Segoe UI Light" pitchFamily="34" charset="0"/>
              <a:ea typeface="+mn-ea"/>
              <a:cs typeface="+mn-cs"/>
            </a:endParaRP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Does Developer’s</a:t>
            </a:r>
            <a:r>
              <a:rPr lang="en-US" sz="900" kern="1200" dirty="0">
                <a:solidFill>
                  <a:schemeClr val="tx1"/>
                </a:solidFill>
                <a:effectLst/>
                <a:latin typeface="Segoe UI Light" pitchFamily="34" charset="0"/>
                <a:ea typeface="+mn-ea"/>
                <a:cs typeface="+mn-cs"/>
              </a:rPr>
              <a:t> remember to disable it before they create the resources to put in production?</a:t>
            </a:r>
            <a:endParaRPr lang="pt-PT"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No! And actually… they don’t care about that -- is not there task to do it </a:t>
            </a:r>
            <a:endParaRPr lang="pt-PT"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And sometimes they don't know the right configurations that should be apply into production</a:t>
            </a:r>
            <a:endParaRPr lang="pt-PT"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This can be an annoying and time consuming operation and asking developers to change their </a:t>
            </a:r>
            <a:endParaRPr lang="pt-PT"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My advice is… </a:t>
            </a:r>
            <a:r>
              <a:rPr lang="en-US" sz="900" b="1" kern="1200" dirty="0">
                <a:solidFill>
                  <a:schemeClr val="tx1"/>
                </a:solidFill>
                <a:effectLst/>
                <a:latin typeface="Segoe UI Light" pitchFamily="34" charset="0"/>
                <a:ea typeface="+mn-ea"/>
                <a:cs typeface="+mn-cs"/>
              </a:rPr>
              <a:t>take back the control of your environment</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These tasks can be easily automated and configured</a:t>
            </a:r>
            <a:r>
              <a:rPr lang="en-US" sz="900" b="1" kern="1200" dirty="0">
                <a:solidFill>
                  <a:schemeClr val="tx1"/>
                </a:solidFill>
                <a:effectLst/>
                <a:latin typeface="Segoe UI Light" pitchFamily="34" charset="0"/>
                <a:ea typeface="+mn-ea"/>
                <a:cs typeface="+mn-cs"/>
              </a:rPr>
              <a:t> by easily creating or using PowerShell</a:t>
            </a:r>
            <a:endParaRPr lang="pt-PT" sz="9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To Disabling all Tracking or enable just the important ones at the application level </a:t>
            </a:r>
            <a:r>
              <a:rPr lang="en-US" sz="900" b="1" kern="1200" dirty="0">
                <a:solidFill>
                  <a:schemeClr val="tx1"/>
                </a:solidFill>
                <a:effectLst/>
                <a:latin typeface="Segoe UI Light" pitchFamily="34" charset="0"/>
                <a:ea typeface="+mn-ea"/>
                <a:cs typeface="+mn-cs"/>
              </a:rPr>
              <a:t>or addressing all of them</a:t>
            </a:r>
            <a:endParaRPr lang="pt-PT"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lose 1 day developing these scripts and then you do not need to worry any more</a:t>
            </a:r>
          </a:p>
          <a:p>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Ok </a:t>
            </a:r>
            <a:r>
              <a:rPr lang="pt-PT" sz="900" kern="1200" dirty="0" err="1">
                <a:solidFill>
                  <a:schemeClr val="tx1"/>
                </a:solidFill>
                <a:effectLst/>
                <a:latin typeface="Segoe UI Light" pitchFamily="34" charset="0"/>
                <a:ea typeface="+mn-ea"/>
                <a:cs typeface="+mn-cs"/>
              </a:rPr>
              <a:t>enough</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of</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admin</a:t>
            </a:r>
            <a:r>
              <a:rPr lang="pt-PT" sz="900" kern="1200" dirty="0">
                <a:solidFill>
                  <a:schemeClr val="tx1"/>
                </a:solidFill>
                <a:effectLst/>
                <a:latin typeface="Segoe UI Light" pitchFamily="34" charset="0"/>
                <a:ea typeface="+mn-ea"/>
                <a:cs typeface="+mn-cs"/>
              </a:rPr>
              <a:t> </a:t>
            </a:r>
            <a:r>
              <a:rPr lang="pt-PT" sz="900" kern="1200" dirty="0" err="1">
                <a:solidFill>
                  <a:schemeClr val="tx1"/>
                </a:solidFill>
                <a:effectLst/>
                <a:latin typeface="Segoe UI Light" pitchFamily="34" charset="0"/>
                <a:ea typeface="+mn-ea"/>
                <a:cs typeface="+mn-cs"/>
              </a:rPr>
              <a:t>tips</a:t>
            </a:r>
            <a:r>
              <a:rPr lang="pt-PT"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And now Do you know what I mean about Developer Tips?...</a:t>
            </a:r>
            <a:endParaRPr lang="pt-PT"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2012</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4171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4171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F9F211B-7162-46EC-B559-F1EABFD2F3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5/21/2016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04889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695194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853163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56216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It is for these type of person… </a:t>
            </a:r>
            <a:r>
              <a:rPr lang="en-US" sz="900" i="0" kern="1200" noProof="0" dirty="0">
                <a:solidFill>
                  <a:schemeClr val="tx1"/>
                </a:solidFill>
                <a:effectLst/>
                <a:latin typeface="Segoe UI Light" pitchFamily="34" charset="0"/>
                <a:ea typeface="+mn-ea"/>
                <a:cs typeface="+mn-cs"/>
              </a:rPr>
              <a:t>thinking in </a:t>
            </a:r>
            <a:r>
              <a:rPr lang="en-US" sz="900" i="0" kern="1200" noProof="0" dirty="0" err="1">
                <a:solidFill>
                  <a:schemeClr val="tx1"/>
                </a:solidFill>
                <a:effectLst/>
                <a:latin typeface="Segoe UI Light" pitchFamily="34" charset="0"/>
                <a:ea typeface="+mn-ea"/>
                <a:cs typeface="+mn-cs"/>
              </a:rPr>
              <a:t>debatching</a:t>
            </a:r>
            <a:r>
              <a:rPr lang="en-US" sz="900" i="0" kern="1200" noProof="0" dirty="0">
                <a:solidFill>
                  <a:schemeClr val="tx1"/>
                </a:solidFill>
                <a:effectLst/>
                <a:latin typeface="Segoe UI Light" pitchFamily="34" charset="0"/>
                <a:ea typeface="+mn-ea"/>
                <a:cs typeface="+mn-cs"/>
              </a:rPr>
              <a:t> mode and in unrecoverable interchange mode too</a:t>
            </a:r>
          </a:p>
          <a:p>
            <a:pPr marL="0" marR="0" indent="0" algn="l" defTabSz="932742" rtl="0" eaLnBrk="1" fontAlgn="auto" latinLnBrk="0" hangingPunct="1">
              <a:lnSpc>
                <a:spcPct val="90000"/>
              </a:lnSpc>
              <a:spcBef>
                <a:spcPts val="0"/>
              </a:spcBef>
              <a:spcAft>
                <a:spcPts val="340"/>
              </a:spcAft>
              <a:buClrTx/>
              <a:buSzTx/>
              <a:buFontTx/>
              <a:buNone/>
              <a:tabLst/>
              <a:defRPr/>
            </a:pPr>
            <a:endParaRPr lang="pt-PT" sz="90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269FA8-3D99-47C8-AC1E-49A10DD380D3}" type="datetime1">
              <a:rPr lang="en-US" smtClean="0"/>
              <a:t>5/21/2016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154597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What developers</a:t>
            </a:r>
            <a:r>
              <a:rPr lang="en-US" sz="900" kern="1200" dirty="0">
                <a:solidFill>
                  <a:schemeClr val="tx1"/>
                </a:solidFill>
                <a:effectLst/>
                <a:latin typeface="Segoe UI Light" pitchFamily="34" charset="0"/>
                <a:ea typeface="+mn-ea"/>
                <a:cs typeface="+mn-cs"/>
              </a:rPr>
              <a:t> normally do?</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Create an Envelope Schema</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Create a Schema</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Create a Custom pipeline </a:t>
            </a:r>
            <a:r>
              <a:rPr lang="en-US" sz="900" kern="1200" dirty="0">
                <a:solidFill>
                  <a:schemeClr val="tx1"/>
                </a:solidFill>
                <a:effectLst/>
                <a:latin typeface="Segoe UI Light" pitchFamily="34" charset="0"/>
                <a:ea typeface="+mn-ea"/>
                <a:cs typeface="+mn-cs"/>
              </a:rPr>
              <a:t>that is usually a replica of </a:t>
            </a:r>
            <a:r>
              <a:rPr lang="en-US" sz="900" kern="1200" dirty="0" err="1">
                <a:solidFill>
                  <a:schemeClr val="tx1"/>
                </a:solidFill>
                <a:effectLst/>
                <a:latin typeface="Segoe UI Light" pitchFamily="34" charset="0"/>
                <a:ea typeface="+mn-ea"/>
                <a:cs typeface="+mn-cs"/>
              </a:rPr>
              <a:t>XMLReceive</a:t>
            </a:r>
            <a:r>
              <a:rPr lang="en-US" sz="900" kern="1200" dirty="0">
                <a:solidFill>
                  <a:schemeClr val="tx1"/>
                </a:solidFill>
                <a:effectLst/>
                <a:latin typeface="Segoe UI Light" pitchFamily="34" charset="0"/>
                <a:ea typeface="+mn-ea"/>
                <a:cs typeface="+mn-cs"/>
              </a:rPr>
              <a:t> pipeline </a:t>
            </a:r>
            <a:endParaRPr lang="pt-PT"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important question here is: </a:t>
            </a:r>
            <a:r>
              <a:rPr lang="en-US" sz="900" b="1" kern="1200" dirty="0">
                <a:solidFill>
                  <a:schemeClr val="tx1"/>
                </a:solidFill>
                <a:effectLst/>
                <a:latin typeface="Segoe UI Light" pitchFamily="34" charset="0"/>
                <a:ea typeface="+mn-ea"/>
                <a:cs typeface="+mn-cs"/>
              </a:rPr>
              <a:t>Do I really need</a:t>
            </a:r>
            <a:r>
              <a:rPr lang="en-US" sz="900" kern="1200" dirty="0">
                <a:solidFill>
                  <a:schemeClr val="tx1"/>
                </a:solidFill>
                <a:effectLst/>
                <a:latin typeface="Segoe UI Light" pitchFamily="34" charset="0"/>
                <a:ea typeface="+mn-ea"/>
                <a:cs typeface="+mn-cs"/>
              </a:rPr>
              <a:t> to do all of this? Is there any other way?</a:t>
            </a:r>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Normally </a:t>
            </a:r>
            <a:r>
              <a:rPr lang="en-US" sz="900" b="1" kern="1200" dirty="0">
                <a:solidFill>
                  <a:schemeClr val="tx1"/>
                </a:solidFill>
                <a:effectLst/>
                <a:latin typeface="Segoe UI Light" pitchFamily="34" charset="0"/>
                <a:ea typeface="+mn-ea"/>
                <a:cs typeface="+mn-cs"/>
              </a:rPr>
              <a:t>you don’t need to create a custom pipeline</a:t>
            </a:r>
            <a:r>
              <a:rPr lang="en-US" sz="900" kern="1200" dirty="0">
                <a:solidFill>
                  <a:schemeClr val="tx1"/>
                </a:solidFill>
                <a:effectLst/>
                <a:latin typeface="Segoe UI Light" pitchFamily="34" charset="0"/>
                <a:ea typeface="+mn-ea"/>
                <a:cs typeface="+mn-cs"/>
              </a:rPr>
              <a:t> to accomplish this.</a:t>
            </a:r>
            <a:endParaRPr lang="pt-PT"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standard </a:t>
            </a:r>
            <a:r>
              <a:rPr lang="en-US" sz="900" kern="1200" dirty="0" err="1">
                <a:solidFill>
                  <a:schemeClr val="tx1"/>
                </a:solidFill>
                <a:effectLst/>
                <a:latin typeface="Segoe UI Light" pitchFamily="34" charset="0"/>
                <a:ea typeface="+mn-ea"/>
                <a:cs typeface="+mn-cs"/>
              </a:rPr>
              <a:t>XMLReceive</a:t>
            </a:r>
            <a:r>
              <a:rPr lang="en-US" sz="900" kern="1200" dirty="0">
                <a:solidFill>
                  <a:schemeClr val="tx1"/>
                </a:solidFill>
                <a:effectLst/>
                <a:latin typeface="Segoe UI Light" pitchFamily="34" charset="0"/>
                <a:ea typeface="+mn-ea"/>
                <a:cs typeface="+mn-cs"/>
              </a:rPr>
              <a:t> pipeline will perform this task is for you:</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You just need to define the envelope and the Body XPath property</a:t>
            </a:r>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And you already did that! So you don’t need to developer additional artifacts</a:t>
            </a:r>
            <a:endParaRPr lang="pt-PT" sz="900" kern="1200" dirty="0">
              <a:solidFill>
                <a:schemeClr val="tx1"/>
              </a:solidFill>
              <a:effectLst/>
              <a:latin typeface="Segoe UI Light" pitchFamily="34" charset="0"/>
              <a:ea typeface="+mn-ea"/>
              <a:cs typeface="+mn-cs"/>
            </a:endParaRP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Important</a:t>
            </a:r>
            <a:r>
              <a:rPr lang="en-US" sz="900" kern="1200" dirty="0">
                <a:solidFill>
                  <a:schemeClr val="tx1"/>
                </a:solidFill>
                <a:effectLst/>
                <a:latin typeface="Segoe UI Light" pitchFamily="34" charset="0"/>
                <a:ea typeface="+mn-ea"/>
                <a:cs typeface="+mn-cs"/>
              </a:rPr>
              <a:t> considerations</a:t>
            </a:r>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When Debatching messages, </a:t>
            </a:r>
            <a:r>
              <a:rPr lang="en-US" sz="900" b="1" kern="1200" dirty="0">
                <a:solidFill>
                  <a:schemeClr val="tx1"/>
                </a:solidFill>
                <a:effectLst/>
                <a:latin typeface="Segoe UI Light" pitchFamily="34" charset="0"/>
                <a:ea typeface="+mn-ea"/>
                <a:cs typeface="+mn-cs"/>
              </a:rPr>
              <a:t>Recoverable Interchange Processing</a:t>
            </a:r>
            <a:r>
              <a:rPr lang="en-US" sz="900" kern="1200" dirty="0">
                <a:solidFill>
                  <a:schemeClr val="tx1"/>
                </a:solidFill>
                <a:effectLst/>
                <a:latin typeface="Segoe UI Light" pitchFamily="34" charset="0"/>
                <a:ea typeface="+mn-ea"/>
                <a:cs typeface="+mn-cs"/>
              </a:rPr>
              <a:t> is an important feature it will allow you to process completely even if one or more messages in the interchange fail at the following stages/phases: </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Disassembly stage of a receive pipeline</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XML validation stage of a receive pipeline</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Map execution phase of a receive port</a:t>
            </a:r>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see this in more details in the upcoming demos</a:t>
            </a:r>
            <a:endParaRPr lang="pt-PT" sz="900" kern="1200" dirty="0">
              <a:solidFill>
                <a:schemeClr val="tx1"/>
              </a:solidFill>
              <a:effectLst/>
              <a:latin typeface="Segoe UI Light" pitchFamily="34" charset="0"/>
              <a:ea typeface="+mn-ea"/>
              <a:cs typeface="+mn-cs"/>
            </a:endParaRPr>
          </a:p>
          <a:p>
            <a:endParaRPr lang="pt-PT"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026056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It’s critical to use good tools and techniques to produce working solutions as quickly as possible and at the same time, given the increase the requirements and number of applications organizations develop today. But at the same time, it's also critical to maintain the health of the entire platform. In this session, which I'll try to be a very interactive session (so be prepare to participate), I'll address and share some useful BizTalk Server Tips and Tricks (and Workarounds) both for developers and administrators. Covering some topics like RosettaNet, SAP, database maintenance, </a:t>
            </a:r>
            <a:r>
              <a:rPr lang="en-US" dirty="0" err="1"/>
              <a:t>debatching</a:t>
            </a:r>
            <a:r>
              <a:rPr lang="en-US" dirty="0"/>
              <a:t>, out-of-the-box pipelines vs custom pipelines and many more.</a:t>
            </a:r>
          </a:p>
          <a:p>
            <a:endParaRPr lang="pt-PT"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97871E-7B87-4856-B362-2F98B3D7920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5/21/2016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4145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Same topic: Pipelines - Validate XML Messages or converting Flat Files</a:t>
            </a:r>
            <a:endParaRPr lang="pt-PT"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 What developers normally do?</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Create a Custom pipeline with the “XML Disassembler” component or the “XML validator” component</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And for Flat Files we create a custom pipeline with a “Flat file disassembler” component </a:t>
            </a:r>
            <a:endParaRPr lang="pt-PT"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I had a project with almost 100 flat file schemas so imagine how many pipelines were created in that project</a:t>
            </a:r>
            <a:endParaRPr lang="pt-PT"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Again: </a:t>
            </a:r>
            <a:r>
              <a:rPr lang="en-US" sz="900" b="1" kern="1200" dirty="0">
                <a:solidFill>
                  <a:schemeClr val="tx1"/>
                </a:solidFill>
                <a:effectLst/>
                <a:latin typeface="Segoe UI Light" pitchFamily="34" charset="0"/>
                <a:ea typeface="+mn-ea"/>
                <a:cs typeface="+mn-cs"/>
              </a:rPr>
              <a:t>Do I really need</a:t>
            </a:r>
            <a:r>
              <a:rPr lang="en-US" sz="900" kern="1200" dirty="0">
                <a:solidFill>
                  <a:schemeClr val="tx1"/>
                </a:solidFill>
                <a:effectLst/>
                <a:latin typeface="Segoe UI Light" pitchFamily="34" charset="0"/>
                <a:ea typeface="+mn-ea"/>
                <a:cs typeface="+mn-cs"/>
              </a:rPr>
              <a:t> to do all of this? Is there any other way?</a:t>
            </a:r>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Again… </a:t>
            </a:r>
            <a:r>
              <a:rPr lang="en-US" sz="900" b="1" kern="1200" dirty="0">
                <a:solidFill>
                  <a:schemeClr val="tx1"/>
                </a:solidFill>
                <a:effectLst/>
                <a:latin typeface="Segoe UI Light" pitchFamily="34" charset="0"/>
                <a:ea typeface="+mn-ea"/>
                <a:cs typeface="+mn-cs"/>
              </a:rPr>
              <a:t>you don’t need to create again and again in every project a custom pipeline</a:t>
            </a:r>
            <a:r>
              <a:rPr lang="en-US" sz="900" kern="1200" dirty="0">
                <a:solidFill>
                  <a:schemeClr val="tx1"/>
                </a:solidFill>
                <a:effectLst/>
                <a:latin typeface="Segoe UI Light" pitchFamily="34" charset="0"/>
                <a:ea typeface="+mn-ea"/>
                <a:cs typeface="+mn-cs"/>
              </a:rPr>
              <a:t> to accomplish this.</a:t>
            </a:r>
            <a:endParaRPr lang="pt-PT" sz="900" kern="1200" dirty="0">
              <a:solidFill>
                <a:schemeClr val="tx1"/>
              </a:solidFill>
              <a:effectLst/>
              <a:latin typeface="Segoe UI Light" pitchFamily="34" charset="0"/>
              <a:ea typeface="+mn-ea"/>
              <a:cs typeface="+mn-cs"/>
            </a:endParaRP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You can Create a generic custom pipeline </a:t>
            </a:r>
            <a:r>
              <a:rPr lang="en-US" sz="900" kern="1200" dirty="0">
                <a:solidFill>
                  <a:schemeClr val="tx1"/>
                </a:solidFill>
                <a:effectLst/>
                <a:latin typeface="Segoe UI Light" pitchFamily="34" charset="0"/>
                <a:ea typeface="+mn-ea"/>
                <a:cs typeface="+mn-cs"/>
              </a:rPr>
              <a:t>like the “</a:t>
            </a:r>
            <a:r>
              <a:rPr lang="en-US" sz="900" kern="1200" dirty="0" err="1">
                <a:solidFill>
                  <a:schemeClr val="tx1"/>
                </a:solidFill>
                <a:effectLst/>
                <a:latin typeface="Segoe UI Light" pitchFamily="34" charset="0"/>
                <a:ea typeface="+mn-ea"/>
                <a:cs typeface="+mn-cs"/>
              </a:rPr>
              <a:t>XMLReceive</a:t>
            </a:r>
            <a:r>
              <a:rPr lang="en-US" sz="900" kern="1200" dirty="0">
                <a:solidFill>
                  <a:schemeClr val="tx1"/>
                </a:solidFill>
                <a:effectLst/>
                <a:latin typeface="Segoe UI Light" pitchFamily="34" charset="0"/>
                <a:ea typeface="+mn-ea"/>
                <a:cs typeface="+mn-cs"/>
              </a:rPr>
              <a:t>” or a generic “</a:t>
            </a:r>
            <a:r>
              <a:rPr lang="en-US" sz="900" kern="1200" dirty="0" err="1">
                <a:solidFill>
                  <a:schemeClr val="tx1"/>
                </a:solidFill>
                <a:effectLst/>
                <a:latin typeface="Segoe UI Light" pitchFamily="34" charset="0"/>
                <a:ea typeface="+mn-ea"/>
                <a:cs typeface="+mn-cs"/>
              </a:rPr>
              <a:t>FlatFileReceive</a:t>
            </a:r>
            <a:r>
              <a:rPr lang="en-US" sz="900" kern="1200" dirty="0">
                <a:solidFill>
                  <a:schemeClr val="tx1"/>
                </a:solidFill>
                <a:effectLst/>
                <a:latin typeface="Segoe UI Light" pitchFamily="34" charset="0"/>
                <a:ea typeface="+mn-ea"/>
                <a:cs typeface="+mn-cs"/>
              </a:rPr>
              <a:t>”… yes you can create a generic “</a:t>
            </a:r>
            <a:r>
              <a:rPr lang="en-US" sz="900" kern="1200" dirty="0" err="1">
                <a:solidFill>
                  <a:schemeClr val="tx1"/>
                </a:solidFill>
                <a:effectLst/>
                <a:latin typeface="Segoe UI Light" pitchFamily="34" charset="0"/>
                <a:ea typeface="+mn-ea"/>
                <a:cs typeface="+mn-cs"/>
              </a:rPr>
              <a:t>FlatFileReceive</a:t>
            </a:r>
            <a:r>
              <a:rPr lang="en-US" sz="900" kern="1200" dirty="0">
                <a:solidFill>
                  <a:schemeClr val="tx1"/>
                </a:solidFill>
                <a:effectLst/>
                <a:latin typeface="Segoe UI Light" pitchFamily="34" charset="0"/>
                <a:ea typeface="+mn-ea"/>
                <a:cs typeface="+mn-cs"/>
              </a:rPr>
              <a:t>” pipeline using a special trick that we will see in the demos and reuse it whenever you need</a:t>
            </a:r>
          </a:p>
          <a:p>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Or use the standard pipelines and you just need to change the settings at runtime </a:t>
            </a:r>
            <a:endParaRPr lang="pt-PT"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596054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Request-Response Content Based Routing with LOB operations is that possible?</a:t>
            </a:r>
          </a:p>
          <a:p>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Yes of course.., it’s easier to create orchestration to accomplish this but </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You don’t need </a:t>
            </a:r>
            <a:r>
              <a:rPr lang="en-US" sz="900" kern="1200" dirty="0">
                <a:solidFill>
                  <a:schemeClr val="tx1"/>
                </a:solidFill>
                <a:effectLst/>
                <a:latin typeface="Segoe UI Light" pitchFamily="34" charset="0"/>
                <a:ea typeface="+mn-ea"/>
                <a:cs typeface="+mn-cs"/>
              </a:rPr>
              <a:t>orchestrations to perform a simple insert, delete, update or select using WCF-SQL or send an </a:t>
            </a:r>
            <a:r>
              <a:rPr lang="en-US" sz="900" kern="1200" dirty="0" err="1">
                <a:solidFill>
                  <a:schemeClr val="tx1"/>
                </a:solidFill>
                <a:effectLst/>
                <a:latin typeface="Segoe UI Light" pitchFamily="34" charset="0"/>
                <a:ea typeface="+mn-ea"/>
                <a:cs typeface="+mn-cs"/>
              </a:rPr>
              <a:t>IDoc</a:t>
            </a:r>
            <a:r>
              <a:rPr lang="en-US" sz="900" kern="1200" dirty="0">
                <a:solidFill>
                  <a:schemeClr val="tx1"/>
                </a:solidFill>
                <a:effectLst/>
                <a:latin typeface="Segoe UI Light" pitchFamily="34" charset="0"/>
                <a:ea typeface="+mn-ea"/>
                <a:cs typeface="+mn-cs"/>
              </a:rPr>
              <a:t> for SAP</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You don’t need </a:t>
            </a:r>
            <a:r>
              <a:rPr lang="en-US" sz="900" kern="1200" dirty="0">
                <a:solidFill>
                  <a:schemeClr val="tx1"/>
                </a:solidFill>
                <a:effectLst/>
                <a:latin typeface="Segoe UI Light" pitchFamily="34" charset="0"/>
                <a:ea typeface="+mn-ea"/>
                <a:cs typeface="+mn-cs"/>
              </a:rPr>
              <a:t>orchestrations for request/response scenarios!</a:t>
            </a:r>
            <a:endParaRPr lang="pt-PT"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Whenever it’s possible avoid using orchestrations</a:t>
            </a:r>
            <a:endParaRPr lang="pt-PT"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main problem is that using Lob Adapters is that you need to specify an Operation name for a specific action, for example </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Operation Name=Insert for the action </a:t>
            </a:r>
            <a:r>
              <a:rPr lang="en-US" sz="900" kern="1200" dirty="0" err="1">
                <a:solidFill>
                  <a:schemeClr val="tx1"/>
                </a:solidFill>
                <a:effectLst/>
                <a:latin typeface="Segoe UI Light" pitchFamily="34" charset="0"/>
                <a:ea typeface="+mn-ea"/>
                <a:cs typeface="+mn-cs"/>
              </a:rPr>
              <a:t>TableOp</a:t>
            </a:r>
            <a:r>
              <a:rPr lang="en-US" sz="900" kern="1200" dirty="0">
                <a:solidFill>
                  <a:schemeClr val="tx1"/>
                </a:solidFill>
                <a:effectLst/>
                <a:latin typeface="Segoe UI Light" pitchFamily="34" charset="0"/>
                <a:ea typeface="+mn-ea"/>
                <a:cs typeface="+mn-cs"/>
              </a:rPr>
              <a:t> Insert</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Delete for the action </a:t>
            </a:r>
            <a:r>
              <a:rPr lang="en-US" sz="900" kern="1200" dirty="0" err="1">
                <a:solidFill>
                  <a:schemeClr val="tx1"/>
                </a:solidFill>
                <a:effectLst/>
                <a:latin typeface="Segoe UI Light" pitchFamily="34" charset="0"/>
                <a:ea typeface="+mn-ea"/>
                <a:cs typeface="+mn-cs"/>
              </a:rPr>
              <a:t>TableOp</a:t>
            </a:r>
            <a:r>
              <a:rPr lang="en-US" sz="900" kern="1200" dirty="0">
                <a:solidFill>
                  <a:schemeClr val="tx1"/>
                </a:solidFill>
                <a:effectLst/>
                <a:latin typeface="Segoe UI Light" pitchFamily="34" charset="0"/>
                <a:ea typeface="+mn-ea"/>
                <a:cs typeface="+mn-cs"/>
              </a:rPr>
              <a:t> Delete</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And so on</a:t>
            </a:r>
            <a:endParaRPr lang="pt-PT"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That need to be promoted in runtime</a:t>
            </a:r>
            <a:endParaRPr lang="pt-PT" sz="900" kern="1200" dirty="0">
              <a:solidFill>
                <a:schemeClr val="tx1"/>
              </a:solidFill>
              <a:effectLst/>
              <a:latin typeface="Segoe UI Light" pitchFamily="34" charset="0"/>
              <a:ea typeface="+mn-ea"/>
              <a:cs typeface="+mn-cs"/>
            </a:endParaRP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What you can </a:t>
            </a:r>
            <a:r>
              <a:rPr lang="en-US" sz="900" kern="1200" dirty="0">
                <a:solidFill>
                  <a:schemeClr val="tx1"/>
                </a:solidFill>
                <a:effectLst/>
                <a:latin typeface="Segoe UI Light" pitchFamily="34" charset="0"/>
                <a:ea typeface="+mn-ea"/>
                <a:cs typeface="+mn-cs"/>
              </a:rPr>
              <a:t>do/use?</a:t>
            </a:r>
            <a:endParaRPr lang="pt-PT"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Create a generic custom pipeline and pipeline component </a:t>
            </a:r>
            <a:r>
              <a:rPr lang="en-US" sz="900" kern="1200" dirty="0">
                <a:solidFill>
                  <a:schemeClr val="tx1"/>
                </a:solidFill>
                <a:effectLst/>
                <a:latin typeface="Segoe UI Light" pitchFamily="34" charset="0"/>
                <a:ea typeface="+mn-ea"/>
                <a:cs typeface="+mn-cs"/>
              </a:rPr>
              <a:t>to promote the </a:t>
            </a:r>
            <a:r>
              <a:rPr lang="en-US" sz="900" b="1" kern="1200" dirty="0" err="1">
                <a:solidFill>
                  <a:schemeClr val="tx1"/>
                </a:solidFill>
                <a:effectLst/>
                <a:latin typeface="Segoe UI Light" pitchFamily="34" charset="0"/>
                <a:ea typeface="+mn-ea"/>
                <a:cs typeface="+mn-cs"/>
              </a:rPr>
              <a:t>BTS.Operation</a:t>
            </a:r>
            <a:r>
              <a:rPr lang="en-US" sz="900" kern="1200" dirty="0">
                <a:solidFill>
                  <a:schemeClr val="tx1"/>
                </a:solidFill>
                <a:effectLst/>
                <a:latin typeface="Segoe UI Light" pitchFamily="34" charset="0"/>
                <a:ea typeface="+mn-ea"/>
                <a:cs typeface="+mn-cs"/>
              </a:rPr>
              <a:t> property</a:t>
            </a:r>
            <a:endParaRPr lang="pt-PT"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870890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It is possible to extend the framework by writing your own:</a:t>
            </a:r>
          </a:p>
          <a:p>
            <a:pPr marL="171450" indent="-171450">
              <a:buFont typeface="Arial" panose="020B0604020202020204" pitchFamily="34" charset="0"/>
              <a:buChar char="•"/>
            </a:pPr>
            <a:r>
              <a:rPr lang="en-US" sz="900" b="0" i="0" kern="1200" dirty="0" err="1">
                <a:solidFill>
                  <a:schemeClr val="tx1"/>
                </a:solidFill>
                <a:effectLst/>
                <a:latin typeface="Segoe UI Light" pitchFamily="34" charset="0"/>
                <a:ea typeface="+mn-ea"/>
                <a:cs typeface="+mn-cs"/>
              </a:rPr>
              <a:t>MetaInstruction</a:t>
            </a:r>
            <a:r>
              <a:rPr lang="en-US" sz="900" b="0" i="0" kern="1200" dirty="0">
                <a:solidFill>
                  <a:schemeClr val="tx1"/>
                </a:solidFill>
                <a:effectLst/>
                <a:latin typeface="Segoe UI Light" pitchFamily="34" charset="0"/>
                <a:ea typeface="+mn-ea"/>
                <a:cs typeface="+mn-cs"/>
              </a:rPr>
              <a:t> and Instruction classes in assemblies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which should be deployed to the GAC</a:t>
            </a:r>
          </a:p>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Creating vocabulary definitions that correspond to public methods on your </a:t>
            </a:r>
            <a:r>
              <a:rPr lang="en-US" sz="900" b="0" i="0" kern="1200" dirty="0" err="1">
                <a:solidFill>
                  <a:schemeClr val="tx1"/>
                </a:solidFill>
                <a:effectLst/>
                <a:latin typeface="Segoe UI Light" pitchFamily="34" charset="0"/>
                <a:ea typeface="+mn-ea"/>
                <a:cs typeface="+mn-cs"/>
              </a:rPr>
              <a:t>MetaInstructions</a:t>
            </a:r>
            <a:r>
              <a:rPr lang="en-US" sz="900" b="0" i="0" kern="1200" dirty="0">
                <a:solidFill>
                  <a:schemeClr val="tx1"/>
                </a:solidFill>
                <a:effectLst/>
                <a:latin typeface="Segoe UI Light" pitchFamily="34" charset="0"/>
                <a:ea typeface="+mn-ea"/>
                <a:cs typeface="+mn-cs"/>
              </a:rPr>
              <a:t>, and then using the </a:t>
            </a:r>
            <a:r>
              <a:rPr lang="en-US" sz="900" b="0" i="0" kern="1200" dirty="0" err="1">
                <a:solidFill>
                  <a:schemeClr val="tx1"/>
                </a:solidFill>
                <a:effectLst/>
                <a:latin typeface="Segoe UI Light" pitchFamily="34" charset="0"/>
                <a:ea typeface="+mn-ea"/>
                <a:cs typeface="+mn-cs"/>
              </a:rPr>
              <a:t>AddMetaInstruction</a:t>
            </a:r>
            <a:r>
              <a:rPr lang="en-US" sz="900" b="0" i="0" kern="1200" dirty="0">
                <a:solidFill>
                  <a:schemeClr val="tx1"/>
                </a:solidFill>
                <a:effectLst/>
                <a:latin typeface="Segoe UI Light" pitchFamily="34" charset="0"/>
                <a:ea typeface="+mn-ea"/>
                <a:cs typeface="+mn-cs"/>
              </a:rPr>
              <a:t> vocabulary definition in the </a:t>
            </a:r>
            <a:r>
              <a:rPr lang="en-US" sz="900" b="0" i="0" kern="1200" dirty="0" err="1">
                <a:solidFill>
                  <a:schemeClr val="tx1"/>
                </a:solidFill>
                <a:effectLst/>
                <a:latin typeface="Segoe UI Light" pitchFamily="34" charset="0"/>
                <a:ea typeface="+mn-ea"/>
                <a:cs typeface="+mn-cs"/>
              </a:rPr>
              <a:t>BREPipelineFramework</a:t>
            </a:r>
            <a:r>
              <a:rPr lang="en-US" sz="900" b="0" i="0" kern="1200" dirty="0">
                <a:solidFill>
                  <a:schemeClr val="tx1"/>
                </a:solidFill>
                <a:effectLst/>
                <a:latin typeface="Segoe UI Light" pitchFamily="34" charset="0"/>
                <a:ea typeface="+mn-ea"/>
                <a:cs typeface="+mn-cs"/>
              </a:rPr>
              <a:t> vocabulary in </a:t>
            </a:r>
            <a:r>
              <a:rPr lang="en-US" sz="900" b="0" i="0" kern="1200" dirty="0" err="1">
                <a:solidFill>
                  <a:schemeClr val="tx1"/>
                </a:solidFill>
                <a:effectLst/>
                <a:latin typeface="Segoe UI Light" pitchFamily="34" charset="0"/>
                <a:ea typeface="+mn-ea"/>
                <a:cs typeface="+mn-cs"/>
              </a:rPr>
              <a:t>InstructionLoaderPolicy</a:t>
            </a:r>
            <a:r>
              <a:rPr lang="en-US" sz="900" b="0" i="0" kern="1200" dirty="0">
                <a:solidFill>
                  <a:schemeClr val="tx1"/>
                </a:solidFill>
                <a:effectLst/>
                <a:latin typeface="Segoe UI Light" pitchFamily="34" charset="0"/>
                <a:ea typeface="+mn-ea"/>
                <a:cs typeface="+mn-cs"/>
              </a:rPr>
              <a:t> BRE Policies which will allow you to use the your custom vocabularies in the </a:t>
            </a:r>
            <a:r>
              <a:rPr lang="en-US" sz="900" b="0" i="0" kern="1200" dirty="0" err="1">
                <a:solidFill>
                  <a:schemeClr val="tx1"/>
                </a:solidFill>
                <a:effectLst/>
                <a:latin typeface="Segoe UI Light" pitchFamily="34" charset="0"/>
                <a:ea typeface="+mn-ea"/>
                <a:cs typeface="+mn-cs"/>
              </a:rPr>
              <a:t>ExecutionPolicy</a:t>
            </a:r>
            <a:r>
              <a:rPr lang="en-US" sz="900" b="0" i="0" kern="1200" dirty="0">
                <a:solidFill>
                  <a:schemeClr val="tx1"/>
                </a:solidFill>
                <a:effectLst/>
                <a:latin typeface="Segoe UI Light" pitchFamily="34" charset="0"/>
                <a:ea typeface="+mn-ea"/>
                <a:cs typeface="+mn-cs"/>
              </a:rPr>
              <a:t>.</a:t>
            </a:r>
            <a:endParaRPr lang="pt-PT"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1391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It is possible to extend the framework by writing your own:</a:t>
            </a:r>
          </a:p>
          <a:p>
            <a:pPr marL="171450" indent="-171450">
              <a:buFont typeface="Arial" panose="020B0604020202020204" pitchFamily="34" charset="0"/>
              <a:buChar char="•"/>
            </a:pPr>
            <a:r>
              <a:rPr lang="en-US" sz="900" b="0" i="0" kern="1200" dirty="0" err="1">
                <a:solidFill>
                  <a:schemeClr val="tx1"/>
                </a:solidFill>
                <a:effectLst/>
                <a:latin typeface="Segoe UI Light" pitchFamily="34" charset="0"/>
                <a:ea typeface="+mn-ea"/>
                <a:cs typeface="+mn-cs"/>
              </a:rPr>
              <a:t>MetaInstruction</a:t>
            </a:r>
            <a:r>
              <a:rPr lang="en-US" sz="900" b="0" i="0" kern="1200" dirty="0">
                <a:solidFill>
                  <a:schemeClr val="tx1"/>
                </a:solidFill>
                <a:effectLst/>
                <a:latin typeface="Segoe UI Light" pitchFamily="34" charset="0"/>
                <a:ea typeface="+mn-ea"/>
                <a:cs typeface="+mn-cs"/>
              </a:rPr>
              <a:t> and Instruction classes in assemblies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which should be deployed to the GAC</a:t>
            </a:r>
          </a:p>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Creating vocabulary definitions that correspond to public methods on your </a:t>
            </a:r>
            <a:r>
              <a:rPr lang="en-US" sz="900" b="0" i="0" kern="1200" dirty="0" err="1">
                <a:solidFill>
                  <a:schemeClr val="tx1"/>
                </a:solidFill>
                <a:effectLst/>
                <a:latin typeface="Segoe UI Light" pitchFamily="34" charset="0"/>
                <a:ea typeface="+mn-ea"/>
                <a:cs typeface="+mn-cs"/>
              </a:rPr>
              <a:t>MetaInstructions</a:t>
            </a:r>
            <a:r>
              <a:rPr lang="en-US" sz="900" b="0" i="0" kern="1200" dirty="0">
                <a:solidFill>
                  <a:schemeClr val="tx1"/>
                </a:solidFill>
                <a:effectLst/>
                <a:latin typeface="Segoe UI Light" pitchFamily="34" charset="0"/>
                <a:ea typeface="+mn-ea"/>
                <a:cs typeface="+mn-cs"/>
              </a:rPr>
              <a:t>, and then using the </a:t>
            </a:r>
            <a:r>
              <a:rPr lang="en-US" sz="900" b="0" i="0" kern="1200" dirty="0" err="1">
                <a:solidFill>
                  <a:schemeClr val="tx1"/>
                </a:solidFill>
                <a:effectLst/>
                <a:latin typeface="Segoe UI Light" pitchFamily="34" charset="0"/>
                <a:ea typeface="+mn-ea"/>
                <a:cs typeface="+mn-cs"/>
              </a:rPr>
              <a:t>AddMetaInstruction</a:t>
            </a:r>
            <a:r>
              <a:rPr lang="en-US" sz="900" b="0" i="0" kern="1200" dirty="0">
                <a:solidFill>
                  <a:schemeClr val="tx1"/>
                </a:solidFill>
                <a:effectLst/>
                <a:latin typeface="Segoe UI Light" pitchFamily="34" charset="0"/>
                <a:ea typeface="+mn-ea"/>
                <a:cs typeface="+mn-cs"/>
              </a:rPr>
              <a:t> vocabulary definition in the </a:t>
            </a:r>
            <a:r>
              <a:rPr lang="en-US" sz="900" b="0" i="0" kern="1200" dirty="0" err="1">
                <a:solidFill>
                  <a:schemeClr val="tx1"/>
                </a:solidFill>
                <a:effectLst/>
                <a:latin typeface="Segoe UI Light" pitchFamily="34" charset="0"/>
                <a:ea typeface="+mn-ea"/>
                <a:cs typeface="+mn-cs"/>
              </a:rPr>
              <a:t>BREPipelineFramework</a:t>
            </a:r>
            <a:r>
              <a:rPr lang="en-US" sz="900" b="0" i="0" kern="1200" dirty="0">
                <a:solidFill>
                  <a:schemeClr val="tx1"/>
                </a:solidFill>
                <a:effectLst/>
                <a:latin typeface="Segoe UI Light" pitchFamily="34" charset="0"/>
                <a:ea typeface="+mn-ea"/>
                <a:cs typeface="+mn-cs"/>
              </a:rPr>
              <a:t> vocabulary in </a:t>
            </a:r>
            <a:r>
              <a:rPr lang="en-US" sz="900" b="0" i="0" kern="1200" dirty="0" err="1">
                <a:solidFill>
                  <a:schemeClr val="tx1"/>
                </a:solidFill>
                <a:effectLst/>
                <a:latin typeface="Segoe UI Light" pitchFamily="34" charset="0"/>
                <a:ea typeface="+mn-ea"/>
                <a:cs typeface="+mn-cs"/>
              </a:rPr>
              <a:t>InstructionLoaderPolicy</a:t>
            </a:r>
            <a:r>
              <a:rPr lang="en-US" sz="900" b="0" i="0" kern="1200" dirty="0">
                <a:solidFill>
                  <a:schemeClr val="tx1"/>
                </a:solidFill>
                <a:effectLst/>
                <a:latin typeface="Segoe UI Light" pitchFamily="34" charset="0"/>
                <a:ea typeface="+mn-ea"/>
                <a:cs typeface="+mn-cs"/>
              </a:rPr>
              <a:t> BRE Policies which will allow you to use the your custom vocabularies in the </a:t>
            </a:r>
            <a:r>
              <a:rPr lang="en-US" sz="900" b="0" i="0" kern="1200" dirty="0" err="1">
                <a:solidFill>
                  <a:schemeClr val="tx1"/>
                </a:solidFill>
                <a:effectLst/>
                <a:latin typeface="Segoe UI Light" pitchFamily="34" charset="0"/>
                <a:ea typeface="+mn-ea"/>
                <a:cs typeface="+mn-cs"/>
              </a:rPr>
              <a:t>ExecutionPolicy</a:t>
            </a:r>
            <a:r>
              <a:rPr lang="en-US" sz="900" b="0" i="0" kern="1200" dirty="0">
                <a:solidFill>
                  <a:schemeClr val="tx1"/>
                </a:solidFill>
                <a:effectLst/>
                <a:latin typeface="Segoe UI Light" pitchFamily="34" charset="0"/>
                <a:ea typeface="+mn-ea"/>
                <a:cs typeface="+mn-cs"/>
              </a:rPr>
              <a:t>.</a:t>
            </a:r>
            <a:endParaRPr lang="pt-PT"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967290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Normally when we create a custom functoid they need to be copy to </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“Developer Tools\Mapper Extensions” folder under the BizTalk installation path </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and install in the Global assembly cache (GAC)</a:t>
            </a:r>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However this is not entirely true</a:t>
            </a:r>
            <a:endParaRPr lang="pt-PT"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When developer a custom functoid you need to be aware that we have two types of Functoids</a:t>
            </a:r>
          </a:p>
          <a:p>
            <a:endParaRPr lang="pt-PT"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Normally we use the </a:t>
            </a:r>
            <a:r>
              <a:rPr lang="en-US" sz="900" b="1" kern="1200" dirty="0" err="1">
                <a:solidFill>
                  <a:schemeClr val="tx1"/>
                </a:solidFill>
                <a:effectLst/>
                <a:latin typeface="Segoe UI Light" pitchFamily="34" charset="0"/>
                <a:ea typeface="+mn-ea"/>
                <a:cs typeface="+mn-cs"/>
              </a:rPr>
              <a:t>SetExternalFunctionName</a:t>
            </a:r>
            <a:r>
              <a:rPr lang="en-US" sz="900" kern="1200" dirty="0">
                <a:solidFill>
                  <a:schemeClr val="tx1"/>
                </a:solidFill>
                <a:effectLst/>
                <a:latin typeface="Segoe UI Light" pitchFamily="34" charset="0"/>
                <a:ea typeface="+mn-ea"/>
                <a:cs typeface="+mn-cs"/>
              </a:rPr>
              <a:t> expression to define the action of this functoid</a:t>
            </a:r>
            <a:endParaRPr lang="pt-PT"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In this case we are basically saying that we will use an external assembly to perform this action and in this case this assembly needs to be installed in the GAC in all the environments that you will use this functoid</a:t>
            </a:r>
            <a:endParaRPr lang="pt-PT"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However we have available another expression to define the action of the functoid… by using the </a:t>
            </a:r>
            <a:r>
              <a:rPr lang="en-US" sz="900" b="1" kern="1200" dirty="0" err="1">
                <a:solidFill>
                  <a:schemeClr val="tx1"/>
                </a:solidFill>
                <a:effectLst/>
                <a:latin typeface="Segoe UI Light" pitchFamily="34" charset="0"/>
                <a:ea typeface="+mn-ea"/>
                <a:cs typeface="+mn-cs"/>
              </a:rPr>
              <a:t>SetScriptBuffer</a:t>
            </a:r>
            <a:r>
              <a:rPr lang="en-US" sz="900" kern="1200" dirty="0">
                <a:solidFill>
                  <a:schemeClr val="tx1"/>
                </a:solidFill>
                <a:effectLst/>
                <a:latin typeface="Segoe UI Light" pitchFamily="34" charset="0"/>
                <a:ea typeface="+mn-ea"/>
                <a:cs typeface="+mn-cs"/>
              </a:rPr>
              <a:t> expression.</a:t>
            </a:r>
            <a:endParaRPr lang="pt-PT"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What’s the difference between both?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Well do you know what’s happen when you use an out-of-the-box string Functoid in your map? The C# code will be embedded in the XSLT code that will be deployed… and in this case you don’t need to deploy any assembly to your environment</a:t>
            </a:r>
            <a:endParaRPr lang="pt-PT"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This is basically what happens when you use the </a:t>
            </a:r>
            <a:r>
              <a:rPr lang="en-US" sz="900" b="1" kern="1200" dirty="0" err="1">
                <a:solidFill>
                  <a:schemeClr val="tx1"/>
                </a:solidFill>
                <a:effectLst/>
                <a:latin typeface="Segoe UI Light" pitchFamily="34" charset="0"/>
                <a:ea typeface="+mn-ea"/>
                <a:cs typeface="+mn-cs"/>
              </a:rPr>
              <a:t>SetScriptBuffer</a:t>
            </a:r>
            <a:r>
              <a:rPr lang="en-US" sz="900" kern="1200" dirty="0">
                <a:solidFill>
                  <a:schemeClr val="tx1"/>
                </a:solidFill>
                <a:effectLst/>
                <a:latin typeface="Segoe UI Light" pitchFamily="34" charset="0"/>
                <a:ea typeface="+mn-ea"/>
                <a:cs typeface="+mn-cs"/>
              </a:rPr>
              <a:t> expression, this type of functoid will tell the BizTalk Map to embed the function in the XSLT code… </a:t>
            </a:r>
            <a:endParaRPr lang="pt-PT"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assembly of this Functoid will only need to be copy to “Developer Tools\Mapper Extensions” folder in your developing environment and you don’t need to install nothing in production</a:t>
            </a:r>
            <a:endParaRPr lang="pt-PT"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4171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412890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355651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an easy and simple tip: Database Lookup </a:t>
            </a:r>
            <a:r>
              <a:rPr lang="en-US" dirty="0" err="1"/>
              <a:t>Functoid</a:t>
            </a:r>
            <a:endParaRPr lang="pt-PT" dirty="0"/>
          </a:p>
          <a:p>
            <a:endParaRPr lang="en-US" dirty="0"/>
          </a:p>
          <a:p>
            <a:r>
              <a:rPr lang="en-US" dirty="0"/>
              <a:t>I always find hard to remember the correct value for the connection string to be used inside this </a:t>
            </a:r>
            <a:r>
              <a:rPr lang="en-US" dirty="0" err="1"/>
              <a:t>functoid</a:t>
            </a:r>
            <a:r>
              <a:rPr lang="en-US" dirty="0"/>
              <a:t> </a:t>
            </a:r>
            <a:endParaRPr lang="pt-PT" dirty="0"/>
          </a:p>
          <a:p>
            <a:endParaRPr lang="en-US" dirty="0"/>
          </a:p>
          <a:p>
            <a:r>
              <a:rPr lang="en-US" dirty="0"/>
              <a:t>The </a:t>
            </a:r>
            <a:r>
              <a:rPr lang="en-US" b="1" dirty="0"/>
              <a:t>Easiest way </a:t>
            </a:r>
            <a:r>
              <a:rPr lang="en-US" dirty="0"/>
              <a:t>to make sure we are using the correct connection string value and for not having to remember this by head is to create a simple </a:t>
            </a:r>
            <a:r>
              <a:rPr lang="pt-PT" dirty="0"/>
              <a:t>Universal Data Link (.</a:t>
            </a:r>
            <a:r>
              <a:rPr lang="pt-PT" dirty="0" err="1"/>
              <a:t>udl</a:t>
            </a:r>
            <a:r>
              <a:rPr lang="pt-PT" dirty="0"/>
              <a:t>) File… set OLE DB </a:t>
            </a:r>
            <a:r>
              <a:rPr lang="pt-PT" dirty="0" err="1"/>
              <a:t>provider</a:t>
            </a:r>
            <a:r>
              <a:rPr lang="pt-PT" dirty="0"/>
              <a:t> </a:t>
            </a:r>
            <a:r>
              <a:rPr lang="pt-PT" dirty="0" err="1"/>
              <a:t>connection</a:t>
            </a:r>
            <a:r>
              <a:rPr lang="pt-PT" dirty="0"/>
              <a:t> </a:t>
            </a:r>
            <a:r>
              <a:rPr lang="pt-PT" dirty="0" err="1"/>
              <a:t>parameters</a:t>
            </a:r>
            <a:r>
              <a:rPr lang="pt-PT" dirty="0"/>
              <a:t> </a:t>
            </a:r>
            <a:r>
              <a:rPr lang="pt-PT" dirty="0" err="1"/>
              <a:t>and</a:t>
            </a:r>
            <a:r>
              <a:rPr lang="pt-PT" dirty="0"/>
              <a:t> </a:t>
            </a:r>
            <a:r>
              <a:rPr lang="pt-PT" dirty="0" err="1"/>
              <a:t>test</a:t>
            </a:r>
            <a:r>
              <a:rPr lang="pt-PT" dirty="0"/>
              <a:t> </a:t>
            </a:r>
            <a:r>
              <a:rPr lang="pt-PT" dirty="0" err="1"/>
              <a:t>the</a:t>
            </a:r>
            <a:r>
              <a:rPr lang="pt-PT" dirty="0"/>
              <a:t> </a:t>
            </a:r>
            <a:r>
              <a:rPr lang="pt-PT" dirty="0" err="1"/>
              <a:t>connection</a:t>
            </a:r>
            <a:r>
              <a:rPr lang="pt-PT" dirty="0"/>
              <a:t> to </a:t>
            </a:r>
            <a:r>
              <a:rPr lang="pt-PT" dirty="0" err="1"/>
              <a:t>check</a:t>
            </a:r>
            <a:r>
              <a:rPr lang="pt-PT" dirty="0"/>
              <a:t> </a:t>
            </a:r>
            <a:r>
              <a:rPr lang="pt-PT" dirty="0" err="1"/>
              <a:t>if</a:t>
            </a:r>
            <a:r>
              <a:rPr lang="pt-PT" dirty="0"/>
              <a:t> </a:t>
            </a:r>
            <a:r>
              <a:rPr lang="pt-PT" dirty="0" err="1"/>
              <a:t>everything</a:t>
            </a:r>
            <a:r>
              <a:rPr lang="pt-PT" dirty="0"/>
              <a:t> </a:t>
            </a:r>
            <a:r>
              <a:rPr lang="pt-PT" dirty="0" err="1"/>
              <a:t>is</a:t>
            </a:r>
            <a:r>
              <a:rPr lang="pt-PT" dirty="0"/>
              <a:t> </a:t>
            </a:r>
            <a:r>
              <a:rPr lang="pt-PT" dirty="0" err="1"/>
              <a:t>correct</a:t>
            </a:r>
            <a:endParaRPr lang="pt-PT" dirty="0"/>
          </a:p>
          <a:p>
            <a:endParaRPr lang="pt-PT" dirty="0"/>
          </a:p>
          <a:p>
            <a:r>
              <a:rPr lang="pt-PT" dirty="0" err="1"/>
              <a:t>After</a:t>
            </a:r>
            <a:r>
              <a:rPr lang="pt-PT" dirty="0"/>
              <a:t> data </a:t>
            </a:r>
            <a:r>
              <a:rPr lang="en-US" dirty="0"/>
              <a:t>Open the file in notepad and you will find the connection string value that you can copy and use in the </a:t>
            </a:r>
            <a:r>
              <a:rPr lang="en-US" dirty="0" err="1"/>
              <a:t>functoid</a:t>
            </a:r>
            <a:endParaRPr lang="pt-PT" dirty="0"/>
          </a:p>
          <a:p>
            <a:endParaRPr lang="en-US" b="1" dirty="0"/>
          </a:p>
          <a:p>
            <a:r>
              <a:rPr lang="en-US" b="1" dirty="0"/>
              <a:t>Important</a:t>
            </a:r>
            <a:r>
              <a:rPr lang="en-US" dirty="0"/>
              <a:t> considerations:</a:t>
            </a:r>
            <a:endParaRPr lang="pt-PT" dirty="0"/>
          </a:p>
          <a:p>
            <a:pPr marL="174708" indent="-174708">
              <a:buFont typeface="Arial" panose="020B0604020202020204" pitchFamily="34" charset="0"/>
              <a:buChar char="•"/>
            </a:pPr>
            <a:r>
              <a:rPr lang="en-US" dirty="0"/>
              <a:t>You shouldn’t Hard-coding this value directly in the </a:t>
            </a:r>
            <a:r>
              <a:rPr lang="en-US" dirty="0" err="1"/>
              <a:t>functoid</a:t>
            </a:r>
            <a:r>
              <a:rPr lang="en-US" dirty="0"/>
              <a:t> otherwise it will be a nightmare when you deploy this to a different environment.</a:t>
            </a:r>
            <a:endParaRPr lang="pt-PT" dirty="0"/>
          </a:p>
          <a:p>
            <a:pPr marL="174708" indent="-174708">
              <a:buFont typeface="Arial" panose="020B0604020202020204" pitchFamily="34" charset="0"/>
              <a:buChar char="•"/>
            </a:pPr>
            <a:r>
              <a:rPr lang="en-US" b="1" dirty="0"/>
              <a:t>You can and you should </a:t>
            </a:r>
            <a:r>
              <a:rPr lang="en-US" dirty="0"/>
              <a:t>store this parameter in a different storage location (SSO, Registry or others) and get this value using a scripting </a:t>
            </a:r>
            <a:r>
              <a:rPr lang="en-US" dirty="0" err="1"/>
              <a:t>Functoid</a:t>
            </a:r>
            <a:r>
              <a:rPr lang="en-US" dirty="0"/>
              <a:t> or custom </a:t>
            </a:r>
            <a:r>
              <a:rPr lang="en-US" dirty="0" err="1"/>
              <a:t>functoid</a:t>
            </a:r>
            <a:r>
              <a:rPr lang="en-US" dirty="0"/>
              <a:t> which can then be linked to the Database Lookup </a:t>
            </a:r>
            <a:r>
              <a:rPr lang="en-US" dirty="0" err="1"/>
              <a:t>Functoid</a:t>
            </a:r>
            <a:endParaRPr lang="pt-PT" dirty="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76410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It is possible to extend the framework by writing your own:</a:t>
            </a:r>
          </a:p>
          <a:p>
            <a:pPr marL="171450" indent="-171450">
              <a:buFont typeface="Arial" panose="020B0604020202020204" pitchFamily="34" charset="0"/>
              <a:buChar char="•"/>
            </a:pPr>
            <a:r>
              <a:rPr lang="en-US" sz="900" b="0" i="0" kern="1200" dirty="0" err="1">
                <a:solidFill>
                  <a:schemeClr val="tx1"/>
                </a:solidFill>
                <a:effectLst/>
                <a:latin typeface="Segoe UI Light" pitchFamily="34" charset="0"/>
                <a:ea typeface="+mn-ea"/>
                <a:cs typeface="+mn-cs"/>
              </a:rPr>
              <a:t>MetaInstruction</a:t>
            </a:r>
            <a:r>
              <a:rPr lang="en-US" sz="900" b="0" i="0" kern="1200" dirty="0">
                <a:solidFill>
                  <a:schemeClr val="tx1"/>
                </a:solidFill>
                <a:effectLst/>
                <a:latin typeface="Segoe UI Light" pitchFamily="34" charset="0"/>
                <a:ea typeface="+mn-ea"/>
                <a:cs typeface="+mn-cs"/>
              </a:rPr>
              <a:t> and Instruction classes in assemblies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which should be deployed to the GAC</a:t>
            </a:r>
          </a:p>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Creating vocabulary definitions that correspond to public methods on your </a:t>
            </a:r>
            <a:r>
              <a:rPr lang="en-US" sz="900" b="0" i="0" kern="1200" dirty="0" err="1">
                <a:solidFill>
                  <a:schemeClr val="tx1"/>
                </a:solidFill>
                <a:effectLst/>
                <a:latin typeface="Segoe UI Light" pitchFamily="34" charset="0"/>
                <a:ea typeface="+mn-ea"/>
                <a:cs typeface="+mn-cs"/>
              </a:rPr>
              <a:t>MetaInstructions</a:t>
            </a:r>
            <a:r>
              <a:rPr lang="en-US" sz="900" b="0" i="0" kern="1200" dirty="0">
                <a:solidFill>
                  <a:schemeClr val="tx1"/>
                </a:solidFill>
                <a:effectLst/>
                <a:latin typeface="Segoe UI Light" pitchFamily="34" charset="0"/>
                <a:ea typeface="+mn-ea"/>
                <a:cs typeface="+mn-cs"/>
              </a:rPr>
              <a:t>, and then using the </a:t>
            </a:r>
            <a:r>
              <a:rPr lang="en-US" sz="900" b="0" i="0" kern="1200" dirty="0" err="1">
                <a:solidFill>
                  <a:schemeClr val="tx1"/>
                </a:solidFill>
                <a:effectLst/>
                <a:latin typeface="Segoe UI Light" pitchFamily="34" charset="0"/>
                <a:ea typeface="+mn-ea"/>
                <a:cs typeface="+mn-cs"/>
              </a:rPr>
              <a:t>AddMetaInstruction</a:t>
            </a:r>
            <a:r>
              <a:rPr lang="en-US" sz="900" b="0" i="0" kern="1200" dirty="0">
                <a:solidFill>
                  <a:schemeClr val="tx1"/>
                </a:solidFill>
                <a:effectLst/>
                <a:latin typeface="Segoe UI Light" pitchFamily="34" charset="0"/>
                <a:ea typeface="+mn-ea"/>
                <a:cs typeface="+mn-cs"/>
              </a:rPr>
              <a:t> vocabulary definition in the </a:t>
            </a:r>
            <a:r>
              <a:rPr lang="en-US" sz="900" b="0" i="0" kern="1200" dirty="0" err="1">
                <a:solidFill>
                  <a:schemeClr val="tx1"/>
                </a:solidFill>
                <a:effectLst/>
                <a:latin typeface="Segoe UI Light" pitchFamily="34" charset="0"/>
                <a:ea typeface="+mn-ea"/>
                <a:cs typeface="+mn-cs"/>
              </a:rPr>
              <a:t>BREPipelineFramework</a:t>
            </a:r>
            <a:r>
              <a:rPr lang="en-US" sz="900" b="0" i="0" kern="1200" dirty="0">
                <a:solidFill>
                  <a:schemeClr val="tx1"/>
                </a:solidFill>
                <a:effectLst/>
                <a:latin typeface="Segoe UI Light" pitchFamily="34" charset="0"/>
                <a:ea typeface="+mn-ea"/>
                <a:cs typeface="+mn-cs"/>
              </a:rPr>
              <a:t> vocabulary in </a:t>
            </a:r>
            <a:r>
              <a:rPr lang="en-US" sz="900" b="0" i="0" kern="1200" dirty="0" err="1">
                <a:solidFill>
                  <a:schemeClr val="tx1"/>
                </a:solidFill>
                <a:effectLst/>
                <a:latin typeface="Segoe UI Light" pitchFamily="34" charset="0"/>
                <a:ea typeface="+mn-ea"/>
                <a:cs typeface="+mn-cs"/>
              </a:rPr>
              <a:t>InstructionLoaderPolicy</a:t>
            </a:r>
            <a:r>
              <a:rPr lang="en-US" sz="900" b="0" i="0" kern="1200" dirty="0">
                <a:solidFill>
                  <a:schemeClr val="tx1"/>
                </a:solidFill>
                <a:effectLst/>
                <a:latin typeface="Segoe UI Light" pitchFamily="34" charset="0"/>
                <a:ea typeface="+mn-ea"/>
                <a:cs typeface="+mn-cs"/>
              </a:rPr>
              <a:t> BRE Policies which will allow you to use the your custom vocabularies in the </a:t>
            </a:r>
            <a:r>
              <a:rPr lang="en-US" sz="900" b="0" i="0" kern="1200" dirty="0" err="1">
                <a:solidFill>
                  <a:schemeClr val="tx1"/>
                </a:solidFill>
                <a:effectLst/>
                <a:latin typeface="Segoe UI Light" pitchFamily="34" charset="0"/>
                <a:ea typeface="+mn-ea"/>
                <a:cs typeface="+mn-cs"/>
              </a:rPr>
              <a:t>ExecutionPolicy</a:t>
            </a:r>
            <a:r>
              <a:rPr lang="en-US" sz="900" b="0" i="0" kern="1200" dirty="0">
                <a:solidFill>
                  <a:schemeClr val="tx1"/>
                </a:solidFill>
                <a:effectLst/>
                <a:latin typeface="Segoe UI Light" pitchFamily="34" charset="0"/>
                <a:ea typeface="+mn-ea"/>
                <a:cs typeface="+mn-cs"/>
              </a:rPr>
              <a:t>.</a:t>
            </a:r>
            <a:endParaRPr lang="pt-PT"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810579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925013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162469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Make a proper effort estimation</a:t>
            </a:r>
          </a:p>
          <a:p>
            <a:endParaRPr lang="en-US" dirty="0"/>
          </a:p>
        </p:txBody>
      </p:sp>
      <p:sp>
        <p:nvSpPr>
          <p:cNvPr id="4" name="Slide Number Placeholder 3"/>
          <p:cNvSpPr>
            <a:spLocks noGrp="1"/>
          </p:cNvSpPr>
          <p:nvPr>
            <p:ph type="sldNum" sz="quarter" idx="10"/>
          </p:nvPr>
        </p:nvSpPr>
        <p:spPr/>
        <p:txBody>
          <a:bodyPr/>
          <a:lstStyle/>
          <a:p>
            <a:fld id="{139EEA90-197E-479D-89C5-AF38B411E332}" type="slidenum">
              <a:rPr lang="en-IN" smtClean="0"/>
              <a:t>7</a:t>
            </a:fld>
            <a:endParaRPr lang="en-IN"/>
          </a:p>
        </p:txBody>
      </p:sp>
    </p:spTree>
    <p:extLst>
      <p:ext uri="{BB962C8B-B14F-4D97-AF65-F5344CB8AC3E}">
        <p14:creationId xmlns:p14="http://schemas.microsoft.com/office/powerpoint/2010/main" val="7751058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9F211B-7162-46EC-B559-F1EABFD2F3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799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440188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a:t>
            </a:r>
            <a:r>
              <a:rPr lang="en-US" dirty="0" err="1"/>
              <a:t>RosettaNet</a:t>
            </a:r>
            <a:r>
              <a:rPr lang="en-US" dirty="0"/>
              <a:t> can be a challenger believe me so in this tip I will provide some important topics that you need to be aware about it:</a:t>
            </a:r>
            <a:endParaRPr lang="pt-PT" dirty="0"/>
          </a:p>
          <a:p>
            <a:r>
              <a:rPr lang="en-US" dirty="0"/>
              <a:t>BTARN require: </a:t>
            </a:r>
            <a:endParaRPr lang="pt-PT" dirty="0"/>
          </a:p>
          <a:p>
            <a:pPr marL="174708" indent="-174708">
              <a:buFont typeface="Arial" panose="020B0604020202020204" pitchFamily="34" charset="0"/>
              <a:buChar char="•"/>
            </a:pPr>
            <a:r>
              <a:rPr lang="en-US" dirty="0"/>
              <a:t>Microsoft .NET Framework 4.5 </a:t>
            </a:r>
            <a:endParaRPr lang="pt-PT" dirty="0"/>
          </a:p>
          <a:p>
            <a:pPr marL="174708" indent="-174708">
              <a:buFont typeface="Arial" panose="020B0604020202020204" pitchFamily="34" charset="0"/>
              <a:buChar char="•"/>
            </a:pPr>
            <a:r>
              <a:rPr lang="en-US" dirty="0"/>
              <a:t>If you have multiple versions of .NET Framework installed on your computer, make sure that the </a:t>
            </a:r>
            <a:r>
              <a:rPr lang="en-US" dirty="0" err="1"/>
              <a:t>BtarnAPP</a:t>
            </a:r>
            <a:r>
              <a:rPr lang="en-US" dirty="0"/>
              <a:t> Web application is referencing .NET Framework 2.0. You can configure this by using the Internet Information Services (IIS) Manager.</a:t>
            </a:r>
            <a:endParaRPr lang="pt-PT" dirty="0"/>
          </a:p>
          <a:p>
            <a:r>
              <a:rPr lang="en-US" dirty="0"/>
              <a:t>DESPITE the </a:t>
            </a:r>
            <a:r>
              <a:rPr lang="en-US" dirty="0" err="1"/>
              <a:t>BtarnAPP</a:t>
            </a:r>
            <a:r>
              <a:rPr lang="en-US" dirty="0"/>
              <a:t> Web application working properly in .NET 4.0</a:t>
            </a:r>
            <a:endParaRPr lang="pt-PT" dirty="0"/>
          </a:p>
          <a:p>
            <a:endParaRPr lang="en-US" dirty="0"/>
          </a:p>
          <a:p>
            <a:r>
              <a:rPr lang="en-US" dirty="0"/>
              <a:t>You need to create a </a:t>
            </a:r>
            <a:r>
              <a:rPr lang="en-US" dirty="0" err="1"/>
              <a:t>WebService</a:t>
            </a:r>
            <a:r>
              <a:rPr lang="en-US" dirty="0"/>
              <a:t> extension for BTSHTTPReceive.dll, configuring the IIS isolation mode. </a:t>
            </a:r>
            <a:endParaRPr lang="pt-PT" dirty="0"/>
          </a:p>
          <a:p>
            <a:endParaRPr lang="en-US" dirty="0"/>
          </a:p>
          <a:p>
            <a:r>
              <a:rPr lang="en-US" dirty="0"/>
              <a:t>The BizTalk Host Instance Account and the BizTalk Isolated Host Instance Account should be the same. Otherwise, BTARN will not function correctly.</a:t>
            </a:r>
          </a:p>
          <a:p>
            <a:endParaRPr lang="en-US" dirty="0"/>
          </a:p>
          <a:p>
            <a:pPr defTabSz="950464">
              <a:spcAft>
                <a:spcPts val="346"/>
              </a:spcAft>
            </a:pPr>
            <a:r>
              <a:rPr lang="en-US" dirty="0"/>
              <a:t>If the service account set for the BTARN application pools is different from the Isolated Host account, BTARN will not be able to process incoming messages correctly. When the receive .</a:t>
            </a:r>
            <a:r>
              <a:rPr lang="en-US" dirty="0" err="1"/>
              <a:t>aspx</a:t>
            </a:r>
            <a:r>
              <a:rPr lang="en-US" dirty="0"/>
              <a:t> page calls the pipeline, the pipeline will not have access to the appropriate certificates. Therefore, it will not be able to decrypt the incoming message or validate the signature. It will also not be able to access the </a:t>
            </a:r>
            <a:r>
              <a:rPr lang="en-US" dirty="0" err="1"/>
              <a:t>MessageBox</a:t>
            </a:r>
            <a:r>
              <a:rPr lang="en-US" dirty="0"/>
              <a:t> database.</a:t>
            </a:r>
            <a:endParaRPr lang="pt-PT" dirty="0"/>
          </a:p>
          <a:p>
            <a:endParaRPr lang="en-US" dirty="0"/>
          </a:p>
          <a:p>
            <a:r>
              <a:rPr lang="en-US" dirty="0"/>
              <a:t>BTARN does not support the use of alias created for SQL instance to configure the BTARN database.</a:t>
            </a:r>
            <a:endParaRPr lang="pt-PT" dirty="0"/>
          </a:p>
          <a:p>
            <a:endParaRPr lang="en-US" dirty="0"/>
          </a:p>
          <a:p>
            <a:r>
              <a:rPr lang="en-US" dirty="0" err="1"/>
              <a:t>RosettaNet</a:t>
            </a:r>
            <a:r>
              <a:rPr lang="en-US" dirty="0"/>
              <a:t> requires the IIS_WPG group (group provided by IIS 6.0 that provides the minimum set of user rights and permissions required to run an application) </a:t>
            </a:r>
            <a:r>
              <a:rPr lang="pt-PT" dirty="0" err="1"/>
              <a:t>unfortunately</a:t>
            </a:r>
            <a:r>
              <a:rPr lang="pt-PT" dirty="0"/>
              <a:t> </a:t>
            </a:r>
            <a:r>
              <a:rPr lang="en-US" dirty="0"/>
              <a:t>for us this group doesn’t exist anymore… so you need to create it manually</a:t>
            </a:r>
            <a:endParaRPr lang="pt-PT" dirty="0"/>
          </a:p>
          <a:p>
            <a:r>
              <a:rPr lang="pt-PT" dirty="0"/>
              <a:t> </a:t>
            </a:r>
          </a:p>
          <a:p>
            <a:r>
              <a:rPr lang="en-US" dirty="0"/>
              <a:t>Very important: The accelerator requires both in-process and isolated host to be marked as "Authentication Trusted" and "32-bit only“. And the reason why in-process need to be also trusted is that the BizTalk Host Instance Account and the BizTalk Isolated Host Instance Account should be the same and you cannot use the same account for trusted and untrusted… otherwise it was only necessary to mark the isolated host as trusted.</a:t>
            </a:r>
            <a:endParaRPr lang="pt-PT" dirty="0"/>
          </a:p>
          <a:p>
            <a:endParaRPr lang="en-US" dirty="0"/>
          </a:p>
          <a:p>
            <a:r>
              <a:rPr lang="en-US" dirty="0"/>
              <a:t>Important: Make sure the BTARN in-process host is the default send handler of HTTP Adapter, when you create a Partner it will create to send ports and it will use the default send handler, if the BTARN in-process host you need to stop the BTARN process unbinding the send ports fix the send handler and start everything again… so it induce a small shutting down</a:t>
            </a:r>
            <a:endParaRPr lang="pt-PT" dirty="0"/>
          </a:p>
          <a:p>
            <a:endParaRPr lang="en-US" dirty="0"/>
          </a:p>
          <a:p>
            <a:r>
              <a:rPr lang="en-US" dirty="0"/>
              <a:t>BTARN supports enhanced tracking using BizTalk Activity Monitoring (BAM).</a:t>
            </a:r>
            <a:endParaRPr lang="pt-PT" dirty="0"/>
          </a:p>
          <a:p>
            <a:r>
              <a:rPr lang="en-US" dirty="0"/>
              <a:t>Microsoft provide a Tracking file with the activity definitions however: you need to you BAM views</a:t>
            </a:r>
            <a:endParaRPr lang="pt-PT" dirty="0"/>
          </a:p>
          <a:p>
            <a:endParaRPr lang="en-US" dirty="0"/>
          </a:p>
          <a:p>
            <a:r>
              <a:rPr lang="en-US" dirty="0"/>
              <a:t>There are no maintenance processes to clean up this database</a:t>
            </a:r>
            <a:endParaRPr lang="pt-PT" dirty="0"/>
          </a:p>
        </p:txBody>
      </p:sp>
      <p:sp>
        <p:nvSpPr>
          <p:cNvPr id="4" name="Slide Number Placeholder 3"/>
          <p:cNvSpPr>
            <a:spLocks noGrp="1"/>
          </p:cNvSpPr>
          <p:nvPr>
            <p:ph type="sldNum" sz="quarter" idx="10"/>
          </p:nvPr>
        </p:nvSpPr>
        <p:spPr/>
        <p:txBody>
          <a:bodyPr/>
          <a:lstStyle/>
          <a:p>
            <a:fld id="{C48D5504-34D8-444C-8325-4523A193BFED}"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589019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58A610-1E6A-4304-BC05-570DCBF01AA5}"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5/21/2016</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211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9EEA90-197E-479D-89C5-AF38B411E332}" type="slidenum">
              <a:rPr lang="en-IN" smtClean="0"/>
              <a:t>8</a:t>
            </a:fld>
            <a:endParaRPr lang="en-IN"/>
          </a:p>
        </p:txBody>
      </p:sp>
    </p:spTree>
    <p:extLst>
      <p:ext uri="{BB962C8B-B14F-4D97-AF65-F5344CB8AC3E}">
        <p14:creationId xmlns:p14="http://schemas.microsoft.com/office/powerpoint/2010/main" val="1336280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9EEA90-197E-479D-89C5-AF38B411E332}" type="slidenum">
              <a:rPr lang="en-IN" smtClean="0"/>
              <a:t>9</a:t>
            </a:fld>
            <a:endParaRPr lang="en-IN"/>
          </a:p>
        </p:txBody>
      </p:sp>
    </p:spTree>
    <p:extLst>
      <p:ext uri="{BB962C8B-B14F-4D97-AF65-F5344CB8AC3E}">
        <p14:creationId xmlns:p14="http://schemas.microsoft.com/office/powerpoint/2010/main" val="703605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9EEA90-197E-479D-89C5-AF38B411E332}" type="slidenum">
              <a:rPr lang="en-IN" smtClean="0"/>
              <a:t>10</a:t>
            </a:fld>
            <a:endParaRPr lang="en-IN"/>
          </a:p>
        </p:txBody>
      </p:sp>
    </p:spTree>
    <p:extLst>
      <p:ext uri="{BB962C8B-B14F-4D97-AF65-F5344CB8AC3E}">
        <p14:creationId xmlns:p14="http://schemas.microsoft.com/office/powerpoint/2010/main" val="3379050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9EEA90-197E-479D-89C5-AF38B411E332}" type="slidenum">
              <a:rPr lang="en-IN" smtClean="0"/>
              <a:t>11</a:t>
            </a:fld>
            <a:endParaRPr lang="en-IN"/>
          </a:p>
        </p:txBody>
      </p:sp>
    </p:spTree>
    <p:extLst>
      <p:ext uri="{BB962C8B-B14F-4D97-AF65-F5344CB8AC3E}">
        <p14:creationId xmlns:p14="http://schemas.microsoft.com/office/powerpoint/2010/main" val="586198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9EEA90-197E-479D-89C5-AF38B411E332}" type="slidenum">
              <a:rPr lang="en-IN" smtClean="0"/>
              <a:t>12</a:t>
            </a:fld>
            <a:endParaRPr lang="en-IN"/>
          </a:p>
        </p:txBody>
      </p:sp>
    </p:spTree>
    <p:extLst>
      <p:ext uri="{BB962C8B-B14F-4D97-AF65-F5344CB8AC3E}">
        <p14:creationId xmlns:p14="http://schemas.microsoft.com/office/powerpoint/2010/main" val="2183759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It is possible to extend the framework by writing your own:</a:t>
            </a:r>
          </a:p>
          <a:p>
            <a:pPr marL="171450" indent="-171450">
              <a:buFont typeface="Arial" panose="020B0604020202020204" pitchFamily="34" charset="0"/>
              <a:buChar char="•"/>
            </a:pPr>
            <a:r>
              <a:rPr lang="en-US" sz="900" b="0" i="0" kern="1200" dirty="0" err="1">
                <a:solidFill>
                  <a:schemeClr val="tx1"/>
                </a:solidFill>
                <a:effectLst/>
                <a:latin typeface="Segoe UI Light" pitchFamily="34" charset="0"/>
                <a:ea typeface="+mn-ea"/>
                <a:cs typeface="+mn-cs"/>
              </a:rPr>
              <a:t>MetaInstruction</a:t>
            </a:r>
            <a:r>
              <a:rPr lang="en-US" sz="900" b="0" i="0" kern="1200" dirty="0">
                <a:solidFill>
                  <a:schemeClr val="tx1"/>
                </a:solidFill>
                <a:effectLst/>
                <a:latin typeface="Segoe UI Light" pitchFamily="34" charset="0"/>
                <a:ea typeface="+mn-ea"/>
                <a:cs typeface="+mn-cs"/>
              </a:rPr>
              <a:t> and Instruction classes in assemblies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which should be deployed to the GAC</a:t>
            </a:r>
          </a:p>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Creating vocabulary definitions that correspond to public methods on your </a:t>
            </a:r>
            <a:r>
              <a:rPr lang="en-US" sz="900" b="0" i="0" kern="1200" dirty="0" err="1">
                <a:solidFill>
                  <a:schemeClr val="tx1"/>
                </a:solidFill>
                <a:effectLst/>
                <a:latin typeface="Segoe UI Light" pitchFamily="34" charset="0"/>
                <a:ea typeface="+mn-ea"/>
                <a:cs typeface="+mn-cs"/>
              </a:rPr>
              <a:t>MetaInstructions</a:t>
            </a:r>
            <a:r>
              <a:rPr lang="en-US" sz="900" b="0" i="0" kern="1200" dirty="0">
                <a:solidFill>
                  <a:schemeClr val="tx1"/>
                </a:solidFill>
                <a:effectLst/>
                <a:latin typeface="Segoe UI Light" pitchFamily="34" charset="0"/>
                <a:ea typeface="+mn-ea"/>
                <a:cs typeface="+mn-cs"/>
              </a:rPr>
              <a:t>, and then using the </a:t>
            </a:r>
            <a:r>
              <a:rPr lang="en-US" sz="900" b="0" i="0" kern="1200" dirty="0" err="1">
                <a:solidFill>
                  <a:schemeClr val="tx1"/>
                </a:solidFill>
                <a:effectLst/>
                <a:latin typeface="Segoe UI Light" pitchFamily="34" charset="0"/>
                <a:ea typeface="+mn-ea"/>
                <a:cs typeface="+mn-cs"/>
              </a:rPr>
              <a:t>AddMetaInstruction</a:t>
            </a:r>
            <a:r>
              <a:rPr lang="en-US" sz="900" b="0" i="0" kern="1200" dirty="0">
                <a:solidFill>
                  <a:schemeClr val="tx1"/>
                </a:solidFill>
                <a:effectLst/>
                <a:latin typeface="Segoe UI Light" pitchFamily="34" charset="0"/>
                <a:ea typeface="+mn-ea"/>
                <a:cs typeface="+mn-cs"/>
              </a:rPr>
              <a:t> vocabulary definition in the </a:t>
            </a:r>
            <a:r>
              <a:rPr lang="en-US" sz="900" b="0" i="0" kern="1200" dirty="0" err="1">
                <a:solidFill>
                  <a:schemeClr val="tx1"/>
                </a:solidFill>
                <a:effectLst/>
                <a:latin typeface="Segoe UI Light" pitchFamily="34" charset="0"/>
                <a:ea typeface="+mn-ea"/>
                <a:cs typeface="+mn-cs"/>
              </a:rPr>
              <a:t>BREPipelineFramework</a:t>
            </a:r>
            <a:r>
              <a:rPr lang="en-US" sz="900" b="0" i="0" kern="1200" dirty="0">
                <a:solidFill>
                  <a:schemeClr val="tx1"/>
                </a:solidFill>
                <a:effectLst/>
                <a:latin typeface="Segoe UI Light" pitchFamily="34" charset="0"/>
                <a:ea typeface="+mn-ea"/>
                <a:cs typeface="+mn-cs"/>
              </a:rPr>
              <a:t> vocabulary in </a:t>
            </a:r>
            <a:r>
              <a:rPr lang="en-US" sz="900" b="0" i="0" kern="1200" dirty="0" err="1">
                <a:solidFill>
                  <a:schemeClr val="tx1"/>
                </a:solidFill>
                <a:effectLst/>
                <a:latin typeface="Segoe UI Light" pitchFamily="34" charset="0"/>
                <a:ea typeface="+mn-ea"/>
                <a:cs typeface="+mn-cs"/>
              </a:rPr>
              <a:t>InstructionLoaderPolicy</a:t>
            </a:r>
            <a:r>
              <a:rPr lang="en-US" sz="900" b="0" i="0" kern="1200" dirty="0">
                <a:solidFill>
                  <a:schemeClr val="tx1"/>
                </a:solidFill>
                <a:effectLst/>
                <a:latin typeface="Segoe UI Light" pitchFamily="34" charset="0"/>
                <a:ea typeface="+mn-ea"/>
                <a:cs typeface="+mn-cs"/>
              </a:rPr>
              <a:t> BRE Policies which will allow you to use the your custom vocabularies in the </a:t>
            </a:r>
            <a:r>
              <a:rPr lang="en-US" sz="900" b="0" i="0" kern="1200" dirty="0" err="1">
                <a:solidFill>
                  <a:schemeClr val="tx1"/>
                </a:solidFill>
                <a:effectLst/>
                <a:latin typeface="Segoe UI Light" pitchFamily="34" charset="0"/>
                <a:ea typeface="+mn-ea"/>
                <a:cs typeface="+mn-cs"/>
              </a:rPr>
              <a:t>ExecutionPolicy</a:t>
            </a:r>
            <a:r>
              <a:rPr lang="en-US" sz="900" b="0" i="0" kern="1200" dirty="0">
                <a:solidFill>
                  <a:schemeClr val="tx1"/>
                </a:solidFill>
                <a:effectLst/>
                <a:latin typeface="Segoe UI Light" pitchFamily="34" charset="0"/>
                <a:ea typeface="+mn-ea"/>
                <a:cs typeface="+mn-cs"/>
              </a:rPr>
              <a:t>.</a:t>
            </a:r>
            <a:endParaRPr lang="pt-PT"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3296689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2179725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1448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PT"/>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p:cNvSpPr>
            <a:spLocks noGrp="1"/>
          </p:cNvSpPr>
          <p:nvPr>
            <p:ph type="dt" sz="half" idx="10"/>
          </p:nvPr>
        </p:nvSpPr>
        <p:spPr/>
        <p:txBody>
          <a:bodyPr/>
          <a:lstStyle/>
          <a:p>
            <a:fld id="{0E9FF321-A082-456B-A347-A910A2958839}" type="datetimeFigureOut">
              <a:rPr lang="pt-PT" smtClean="0"/>
              <a:t>21/05/2016</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CE1E2DB5-CD18-4F6E-90EB-D5152FC28B27}" type="slidenum">
              <a:rPr lang="pt-PT" smtClean="0"/>
              <a:t>‹#›</a:t>
            </a:fld>
            <a:endParaRPr lang="pt-PT"/>
          </a:p>
        </p:txBody>
      </p:sp>
    </p:spTree>
    <p:extLst>
      <p:ext uri="{BB962C8B-B14F-4D97-AF65-F5344CB8AC3E}">
        <p14:creationId xmlns:p14="http://schemas.microsoft.com/office/powerpoint/2010/main" val="82136264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10"/>
          </p:nvPr>
        </p:nvSpPr>
        <p:spPr/>
        <p:txBody>
          <a:bodyPr/>
          <a:lstStyle/>
          <a:p>
            <a:fld id="{0E9FF321-A082-456B-A347-A910A2958839}" type="datetimeFigureOut">
              <a:rPr lang="pt-PT" smtClean="0"/>
              <a:t>21/05/2016</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CE1E2DB5-CD18-4F6E-90EB-D5152FC28B27}" type="slidenum">
              <a:rPr lang="pt-PT" smtClean="0"/>
              <a:t>‹#›</a:t>
            </a:fld>
            <a:endParaRPr lang="pt-PT"/>
          </a:p>
        </p:txBody>
      </p:sp>
    </p:spTree>
    <p:extLst>
      <p:ext uri="{BB962C8B-B14F-4D97-AF65-F5344CB8AC3E}">
        <p14:creationId xmlns:p14="http://schemas.microsoft.com/office/powerpoint/2010/main" val="18939269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PT"/>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9FF321-A082-456B-A347-A910A2958839}" type="datetimeFigureOut">
              <a:rPr lang="pt-PT" smtClean="0"/>
              <a:t>21/05/2016</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CE1E2DB5-CD18-4F6E-90EB-D5152FC28B27}" type="slidenum">
              <a:rPr lang="pt-PT" smtClean="0"/>
              <a:t>‹#›</a:t>
            </a:fld>
            <a:endParaRPr lang="pt-PT"/>
          </a:p>
        </p:txBody>
      </p:sp>
    </p:spTree>
    <p:extLst>
      <p:ext uri="{BB962C8B-B14F-4D97-AF65-F5344CB8AC3E}">
        <p14:creationId xmlns:p14="http://schemas.microsoft.com/office/powerpoint/2010/main" val="66243564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p:cNvSpPr>
            <a:spLocks noGrp="1"/>
          </p:cNvSpPr>
          <p:nvPr>
            <p:ph type="dt" sz="half" idx="10"/>
          </p:nvPr>
        </p:nvSpPr>
        <p:spPr/>
        <p:txBody>
          <a:bodyPr/>
          <a:lstStyle/>
          <a:p>
            <a:fld id="{0E9FF321-A082-456B-A347-A910A2958839}" type="datetimeFigureOut">
              <a:rPr lang="pt-PT" smtClean="0"/>
              <a:t>21/05/2016</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CE1E2DB5-CD18-4F6E-90EB-D5152FC28B27}" type="slidenum">
              <a:rPr lang="pt-PT" smtClean="0"/>
              <a:t>‹#›</a:t>
            </a:fld>
            <a:endParaRPr lang="pt-PT"/>
          </a:p>
        </p:txBody>
      </p:sp>
    </p:spTree>
    <p:extLst>
      <p:ext uri="{BB962C8B-B14F-4D97-AF65-F5344CB8AC3E}">
        <p14:creationId xmlns:p14="http://schemas.microsoft.com/office/powerpoint/2010/main" val="368060784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pt-PT"/>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p:cNvSpPr>
            <a:spLocks noGrp="1"/>
          </p:cNvSpPr>
          <p:nvPr>
            <p:ph type="dt" sz="half" idx="10"/>
          </p:nvPr>
        </p:nvSpPr>
        <p:spPr/>
        <p:txBody>
          <a:bodyPr/>
          <a:lstStyle/>
          <a:p>
            <a:fld id="{0E9FF321-A082-456B-A347-A910A2958839}" type="datetimeFigureOut">
              <a:rPr lang="pt-PT" smtClean="0"/>
              <a:t>21/05/2016</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CE1E2DB5-CD18-4F6E-90EB-D5152FC28B27}" type="slidenum">
              <a:rPr lang="pt-PT" smtClean="0"/>
              <a:t>‹#›</a:t>
            </a:fld>
            <a:endParaRPr lang="pt-PT"/>
          </a:p>
        </p:txBody>
      </p:sp>
    </p:spTree>
    <p:extLst>
      <p:ext uri="{BB962C8B-B14F-4D97-AF65-F5344CB8AC3E}">
        <p14:creationId xmlns:p14="http://schemas.microsoft.com/office/powerpoint/2010/main" val="148699358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Date Placeholder 2"/>
          <p:cNvSpPr>
            <a:spLocks noGrp="1"/>
          </p:cNvSpPr>
          <p:nvPr>
            <p:ph type="dt" sz="half" idx="10"/>
          </p:nvPr>
        </p:nvSpPr>
        <p:spPr/>
        <p:txBody>
          <a:bodyPr/>
          <a:lstStyle/>
          <a:p>
            <a:fld id="{0E9FF321-A082-456B-A347-A910A2958839}" type="datetimeFigureOut">
              <a:rPr lang="pt-PT" smtClean="0"/>
              <a:t>21/05/2016</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CE1E2DB5-CD18-4F6E-90EB-D5152FC28B27}" type="slidenum">
              <a:rPr lang="pt-PT" smtClean="0"/>
              <a:t>‹#›</a:t>
            </a:fld>
            <a:endParaRPr lang="pt-PT"/>
          </a:p>
        </p:txBody>
      </p:sp>
    </p:spTree>
    <p:extLst>
      <p:ext uri="{BB962C8B-B14F-4D97-AF65-F5344CB8AC3E}">
        <p14:creationId xmlns:p14="http://schemas.microsoft.com/office/powerpoint/2010/main" val="320717423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9FF321-A082-456B-A347-A910A2958839}" type="datetimeFigureOut">
              <a:rPr lang="pt-PT" smtClean="0"/>
              <a:t>21/05/2016</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CE1E2DB5-CD18-4F6E-90EB-D5152FC28B27}" type="slidenum">
              <a:rPr lang="pt-PT" smtClean="0"/>
              <a:t>‹#›</a:t>
            </a:fld>
            <a:endParaRPr lang="pt-PT"/>
          </a:p>
        </p:txBody>
      </p:sp>
    </p:spTree>
    <p:extLst>
      <p:ext uri="{BB962C8B-B14F-4D97-AF65-F5344CB8AC3E}">
        <p14:creationId xmlns:p14="http://schemas.microsoft.com/office/powerpoint/2010/main" val="37126732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9FF321-A082-456B-A347-A910A2958839}" type="datetimeFigureOut">
              <a:rPr lang="pt-PT" smtClean="0"/>
              <a:t>21/05/2016</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CE1E2DB5-CD18-4F6E-90EB-D5152FC28B27}" type="slidenum">
              <a:rPr lang="pt-PT" smtClean="0"/>
              <a:t>‹#›</a:t>
            </a:fld>
            <a:endParaRPr lang="pt-PT"/>
          </a:p>
        </p:txBody>
      </p:sp>
    </p:spTree>
    <p:extLst>
      <p:ext uri="{BB962C8B-B14F-4D97-AF65-F5344CB8AC3E}">
        <p14:creationId xmlns:p14="http://schemas.microsoft.com/office/powerpoint/2010/main" val="296786541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9FF321-A082-456B-A347-A910A2958839}" type="datetimeFigureOut">
              <a:rPr lang="pt-PT" smtClean="0"/>
              <a:t>21/05/2016</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CE1E2DB5-CD18-4F6E-90EB-D5152FC28B27}" type="slidenum">
              <a:rPr lang="pt-PT" smtClean="0"/>
              <a:t>‹#›</a:t>
            </a:fld>
            <a:endParaRPr lang="pt-PT"/>
          </a:p>
        </p:txBody>
      </p:sp>
    </p:spTree>
    <p:extLst>
      <p:ext uri="{BB962C8B-B14F-4D97-AF65-F5344CB8AC3E}">
        <p14:creationId xmlns:p14="http://schemas.microsoft.com/office/powerpoint/2010/main" val="201918142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10"/>
          </p:nvPr>
        </p:nvSpPr>
        <p:spPr/>
        <p:txBody>
          <a:bodyPr/>
          <a:lstStyle/>
          <a:p>
            <a:fld id="{0E9FF321-A082-456B-A347-A910A2958839}" type="datetimeFigureOut">
              <a:rPr lang="pt-PT" smtClean="0"/>
              <a:t>21/05/2016</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CE1E2DB5-CD18-4F6E-90EB-D5152FC28B27}" type="slidenum">
              <a:rPr lang="pt-PT" smtClean="0"/>
              <a:t>‹#›</a:t>
            </a:fld>
            <a:endParaRPr lang="pt-PT"/>
          </a:p>
        </p:txBody>
      </p:sp>
    </p:spTree>
    <p:extLst>
      <p:ext uri="{BB962C8B-B14F-4D97-AF65-F5344CB8AC3E}">
        <p14:creationId xmlns:p14="http://schemas.microsoft.com/office/powerpoint/2010/main" val="3262332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62060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pt-PT"/>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10"/>
          </p:nvPr>
        </p:nvSpPr>
        <p:spPr/>
        <p:txBody>
          <a:bodyPr/>
          <a:lstStyle/>
          <a:p>
            <a:fld id="{0E9FF321-A082-456B-A347-A910A2958839}" type="datetimeFigureOut">
              <a:rPr lang="pt-PT" smtClean="0"/>
              <a:t>21/05/2016</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CE1E2DB5-CD18-4F6E-90EB-D5152FC28B27}" type="slidenum">
              <a:rPr lang="pt-PT" smtClean="0"/>
              <a:t>‹#›</a:t>
            </a:fld>
            <a:endParaRPr lang="pt-PT"/>
          </a:p>
        </p:txBody>
      </p:sp>
    </p:spTree>
    <p:extLst>
      <p:ext uri="{BB962C8B-B14F-4D97-AF65-F5344CB8AC3E}">
        <p14:creationId xmlns:p14="http://schemas.microsoft.com/office/powerpoint/2010/main" val="19751786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255427130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a:solidFill>
                <a:srgbClr val="FFFFFF"/>
              </a:solidFill>
            </a:endParaRPr>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107973396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11087013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a:solidFill>
                <a:srgbClr val="FFFFFF"/>
              </a:solidFill>
            </a:endParaRPr>
          </a:p>
        </p:txBody>
      </p:sp>
      <p:sp>
        <p:nvSpPr>
          <p:cNvPr id="2" name="Title 1"/>
          <p:cNvSpPr>
            <a:spLocks noGrp="1"/>
          </p:cNvSpPr>
          <p:nvPr>
            <p:ph type="ctrTitle"/>
          </p:nvPr>
        </p:nvSpPr>
        <p:spPr>
          <a:xfrm>
            <a:off x="606176" y="1534345"/>
            <a:ext cx="11034445" cy="1007888"/>
          </a:xfrm>
        </p:spPr>
        <p:txBody>
          <a:bodyPr anchor="b"/>
          <a:lstStyle>
            <a:lvl1pPr algn="l">
              <a:defRPr sz="5998">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6" y="2853732"/>
            <a:ext cx="11034445" cy="2404068"/>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300904477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18301974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5694663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9" y="457200"/>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9" y="987426"/>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9" y="2604071"/>
            <a:ext cx="4211227" cy="3264917"/>
          </a:xfrm>
        </p:spPr>
        <p:txBody>
          <a:bodyPr>
            <a:normAutofit/>
          </a:bodyPr>
          <a:lstStyle>
            <a:lvl1pPr marL="0" indent="0">
              <a:buNone/>
              <a:defRPr sz="20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36177234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04441323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5"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957682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087935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447884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49696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879829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745034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44870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25588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3665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5882" spc="-98"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828843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915618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660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B9B9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476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909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69240" y="289511"/>
            <a:ext cx="11655840" cy="89966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73796861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14486" y="214390"/>
            <a:ext cx="11166208" cy="856857"/>
          </a:xfrm>
          <a:prstGeom prst="rect">
            <a:avLst/>
          </a:prstGeom>
        </p:spPr>
        <p:txBody>
          <a:bodyPr vert="horz" lIns="68589" tIns="34295" rIns="68589" bIns="34295" rtlCol="0" anchor="ctr">
            <a:noAutofit/>
          </a:bodyPr>
          <a:lstStyle>
            <a:lvl1pPr>
              <a:defRPr sz="3200" baseline="0">
                <a:solidFill>
                  <a:srgbClr val="0D77B6"/>
                </a:solidFill>
              </a:defRPr>
            </a:lvl1pPr>
          </a:lstStyle>
          <a:p>
            <a:r>
              <a:rPr lang="en-US" dirty="0" err="1"/>
              <a:t>Título</a:t>
            </a:r>
            <a:r>
              <a:rPr lang="en-US" dirty="0"/>
              <a:t> </a:t>
            </a:r>
            <a:r>
              <a:rPr lang="en-US" dirty="0" err="1"/>
              <a:t>Sessão</a:t>
            </a:r>
            <a:r>
              <a:rPr lang="en-US" dirty="0"/>
              <a:t> | DEVELOPERS</a:t>
            </a:r>
          </a:p>
        </p:txBody>
      </p:sp>
      <p:sp>
        <p:nvSpPr>
          <p:cNvPr id="7" name="Content Placeholder 6"/>
          <p:cNvSpPr>
            <a:spLocks noGrp="1"/>
          </p:cNvSpPr>
          <p:nvPr>
            <p:ph sz="quarter" idx="10" hasCustomPrompt="1"/>
          </p:nvPr>
        </p:nvSpPr>
        <p:spPr>
          <a:xfrm>
            <a:off x="529167" y="1530350"/>
            <a:ext cx="11133667" cy="4375996"/>
          </a:xfrm>
          <a:prstGeom prst="rect">
            <a:avLst/>
          </a:prstGeom>
        </p:spPr>
        <p:txBody>
          <a:bodyPr vert="horz"/>
          <a:lstStyle>
            <a:lvl1pPr>
              <a:defRPr>
                <a:solidFill>
                  <a:srgbClr val="0D77B6"/>
                </a:solidFill>
                <a:latin typeface="Segoe UI Light"/>
                <a:cs typeface="Segoe UI Light"/>
              </a:defRPr>
            </a:lvl1pPr>
            <a:lvl2pPr>
              <a:defRPr sz="2400" baseline="0">
                <a:latin typeface="Segoe UI"/>
                <a:cs typeface="Segoe UI"/>
              </a:defRPr>
            </a:lvl2pPr>
            <a:lvl3pPr>
              <a:defRPr sz="1866">
                <a:latin typeface="Segoe UI"/>
                <a:cs typeface="Segoe UI"/>
              </a:defRPr>
            </a:lvl3pPr>
            <a:lvl4pPr>
              <a:defRPr sz="1600">
                <a:latin typeface="Segoe UI"/>
                <a:cs typeface="Segoe UI"/>
              </a:defRPr>
            </a:lvl4pPr>
            <a:lvl5pPr marL="1828738" indent="0">
              <a:buNone/>
              <a:defRPr sz="1333">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9740816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9792"/>
            <a:ext cx="11653522" cy="860898"/>
          </a:xfrm>
        </p:spPr>
        <p:txBody>
          <a:bodyPr lIns="146304" tIns="91440" rIns="146304" bIns="91440"/>
          <a:lstStyle>
            <a:lvl1pPr>
              <a:lnSpc>
                <a:spcPts val="6176"/>
              </a:lnSpc>
              <a:defRPr sz="5294" baseline="0">
                <a:solidFill>
                  <a:schemeClr val="bg1"/>
                </a:solidFill>
              </a:defRPr>
            </a:lvl1pPr>
          </a:lstStyle>
          <a:p>
            <a:r>
              <a:rPr lang="en-US" dirty="0"/>
              <a:t>Title only</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91104423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025951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5882" spc="-98"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69279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901093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677396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8615" b="7772"/>
          <a:stretch/>
        </p:blipFill>
        <p:spPr>
          <a:xfrm>
            <a:off x="-45546" y="-30523"/>
            <a:ext cx="12410949" cy="6919045"/>
          </a:xfrm>
          <a:prstGeom prst="rect">
            <a:avLst/>
          </a:prstGeom>
        </p:spPr>
      </p:pic>
      <p:sp>
        <p:nvSpPr>
          <p:cNvPr id="17" name="Rectangle 16"/>
          <p:cNvSpPr/>
          <p:nvPr userDrawn="1"/>
        </p:nvSpPr>
        <p:spPr bwMode="gray">
          <a:xfrm>
            <a:off x="519194" y="605752"/>
            <a:ext cx="7059247" cy="557674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519196" y="604900"/>
            <a:ext cx="6847469" cy="2589489"/>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519196" y="2399715"/>
            <a:ext cx="6847469" cy="2582539"/>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116625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1664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31383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82681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16171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2514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9583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4797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45835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22912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23473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888845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15820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598898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575329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082821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08198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544478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54215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844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442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9124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199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31810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5777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69240" y="289511"/>
            <a:ext cx="11655840" cy="89966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Click to edit Master title style</a:t>
            </a:r>
          </a:p>
        </p:txBody>
      </p:sp>
    </p:spTree>
    <p:extLst>
      <p:ext uri="{BB962C8B-B14F-4D97-AF65-F5344CB8AC3E}">
        <p14:creationId xmlns:p14="http://schemas.microsoft.com/office/powerpoint/2010/main" val="12529769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9792"/>
            <a:ext cx="11653522" cy="860898"/>
          </a:xfrm>
        </p:spPr>
        <p:txBody>
          <a:bodyPr lIns="146304" tIns="91440" rIns="146304" bIns="91440"/>
          <a:lstStyle>
            <a:lvl1pPr>
              <a:lnSpc>
                <a:spcPts val="6176"/>
              </a:lnSpc>
              <a:defRPr sz="5294" baseline="0">
                <a:solidFill>
                  <a:schemeClr val="bg1"/>
                </a:solidFill>
              </a:defRPr>
            </a:lvl1pPr>
          </a:lstStyle>
          <a:p>
            <a:r>
              <a:rPr lang="en-US" dirty="0"/>
              <a:t>Title only</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42940625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571610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5882" spc="-98"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41278868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2079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7921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12080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7928053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21469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05140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02026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750876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149539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672946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446187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68151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148008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1369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397897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398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354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512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003348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7503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69240" y="289511"/>
            <a:ext cx="11655840" cy="89966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603358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88675892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14486" y="214390"/>
            <a:ext cx="11166208" cy="856857"/>
          </a:xfrm>
          <a:prstGeom prst="rect">
            <a:avLst/>
          </a:prstGeom>
        </p:spPr>
        <p:txBody>
          <a:bodyPr vert="horz" lIns="68589" tIns="34295" rIns="68589" bIns="34295" rtlCol="0" anchor="ctr">
            <a:noAutofit/>
          </a:bodyPr>
          <a:lstStyle>
            <a:lvl1pPr>
              <a:defRPr sz="3200" baseline="0">
                <a:solidFill>
                  <a:srgbClr val="0D77B6"/>
                </a:solidFill>
              </a:defRPr>
            </a:lvl1pPr>
          </a:lstStyle>
          <a:p>
            <a:r>
              <a:rPr lang="en-US" dirty="0" err="1"/>
              <a:t>Título</a:t>
            </a:r>
            <a:r>
              <a:rPr lang="en-US" dirty="0"/>
              <a:t> </a:t>
            </a:r>
            <a:r>
              <a:rPr lang="en-US" dirty="0" err="1"/>
              <a:t>Sessão</a:t>
            </a:r>
            <a:r>
              <a:rPr lang="en-US" dirty="0"/>
              <a:t> | DEVELOPERS</a:t>
            </a:r>
          </a:p>
        </p:txBody>
      </p:sp>
      <p:sp>
        <p:nvSpPr>
          <p:cNvPr id="7" name="Content Placeholder 6"/>
          <p:cNvSpPr>
            <a:spLocks noGrp="1"/>
          </p:cNvSpPr>
          <p:nvPr>
            <p:ph sz="quarter" idx="10" hasCustomPrompt="1"/>
          </p:nvPr>
        </p:nvSpPr>
        <p:spPr>
          <a:xfrm>
            <a:off x="529167" y="1530350"/>
            <a:ext cx="11133667" cy="4375996"/>
          </a:xfrm>
          <a:prstGeom prst="rect">
            <a:avLst/>
          </a:prstGeom>
        </p:spPr>
        <p:txBody>
          <a:bodyPr vert="horz"/>
          <a:lstStyle>
            <a:lvl1pPr>
              <a:defRPr>
                <a:solidFill>
                  <a:srgbClr val="0D77B6"/>
                </a:solidFill>
                <a:latin typeface="Segoe UI Light"/>
                <a:cs typeface="Segoe UI Light"/>
              </a:defRPr>
            </a:lvl1pPr>
            <a:lvl2pPr>
              <a:defRPr sz="2400" baseline="0">
                <a:latin typeface="Segoe UI"/>
                <a:cs typeface="Segoe UI"/>
              </a:defRPr>
            </a:lvl2pPr>
            <a:lvl3pPr>
              <a:defRPr sz="1866">
                <a:latin typeface="Segoe UI"/>
                <a:cs typeface="Segoe UI"/>
              </a:defRPr>
            </a:lvl3pPr>
            <a:lvl4pPr>
              <a:defRPr sz="1600">
                <a:latin typeface="Segoe UI"/>
                <a:cs typeface="Segoe UI"/>
              </a:defRPr>
            </a:lvl4pPr>
            <a:lvl5pPr marL="1828738" indent="0">
              <a:buNone/>
              <a:defRPr sz="1333">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338262695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199ABF87-67DF-4474-8EF2-B8A857D3097D}" type="datetimeFigureOut">
              <a:rPr lang="en-US" smtClean="0">
                <a:solidFill>
                  <a:srgbClr val="505050"/>
                </a:solidFill>
              </a:rPr>
              <a:pPr/>
              <a:t>5/21/2016</a:t>
            </a:fld>
            <a:endParaRPr lang="en-US">
              <a:solidFill>
                <a:srgbClr val="50505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FC407713-6D7E-441D-A71B-70CD120F3FC1}"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76595517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4284655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8069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10" name="Rectangle 9"/>
          <p:cNvSpPr/>
          <p:nvPr userDrawn="1"/>
        </p:nvSpPr>
        <p:spPr bwMode="auto">
          <a:xfrm>
            <a:off x="448213"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956913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26822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951019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0762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4731899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035596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798117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99184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2C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70320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244793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178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999377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60677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982279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197012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616986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5631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98400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61292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67797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9792"/>
            <a:ext cx="11653522" cy="860898"/>
          </a:xfrm>
        </p:spPr>
        <p:txBody>
          <a:bodyPr lIns="146304" tIns="91440" rIns="146304" bIns="91440"/>
          <a:lstStyle>
            <a:lvl1pPr>
              <a:lnSpc>
                <a:spcPts val="6176"/>
              </a:lnSpc>
              <a:defRPr sz="5294" baseline="0">
                <a:solidFill>
                  <a:schemeClr val="bg1"/>
                </a:solidFill>
              </a:defRPr>
            </a:lvl1pPr>
          </a:lstStyle>
          <a:p>
            <a:r>
              <a:rPr lang="en-US" dirty="0"/>
              <a:t>Title only</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309032876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theme" Target="../theme/theme3.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4.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5.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10" Type="http://schemas.openxmlformats.org/officeDocument/2006/relationships/theme" Target="../theme/theme6.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6470205"/>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269183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550047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0062344"/>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5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9FF321-A082-456B-A347-A910A2958839}" type="datetimeFigureOut">
              <a:rPr lang="pt-PT" smtClean="0"/>
              <a:t>21/05/2016</a:t>
            </a:fld>
            <a:endParaRPr lang="pt-P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1E2DB5-CD18-4F6E-90EB-D5152FC28B27}" type="slidenum">
              <a:rPr lang="pt-PT" smtClean="0"/>
              <a:t>‹#›</a:t>
            </a:fld>
            <a:endParaRPr lang="pt-PT"/>
          </a:p>
        </p:txBody>
      </p:sp>
    </p:spTree>
    <p:extLst>
      <p:ext uri="{BB962C8B-B14F-4D97-AF65-F5344CB8AC3E}">
        <p14:creationId xmlns:p14="http://schemas.microsoft.com/office/powerpoint/2010/main" val="131522737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6"/>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1" y="6274159"/>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pPr defTabSz="914225"/>
            <a:fld id="{0D099E2A-118A-4377-8F98-2DF40BCBA9FE}" type="slidenum">
              <a:rPr lang="en-US" smtClean="0"/>
              <a:pPr defTabSz="914225"/>
              <a:t>‹#›</a:t>
            </a:fld>
            <a:endParaRPr lang="en-US"/>
          </a:p>
        </p:txBody>
      </p:sp>
    </p:spTree>
    <p:extLst>
      <p:ext uri="{BB962C8B-B14F-4D97-AF65-F5344CB8AC3E}">
        <p14:creationId xmlns:p14="http://schemas.microsoft.com/office/powerpoint/2010/main" val="540842856"/>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5" r:id="rId9"/>
  </p:sldLayoutIdLst>
  <p:hf hdr="0" ftr="0" dt="0"/>
  <p:txStyles>
    <p:titleStyle>
      <a:lvl1pPr algn="l" defTabSz="914225" rtl="0" eaLnBrk="1" latinLnBrk="0" hangingPunct="1">
        <a:lnSpc>
          <a:spcPct val="90000"/>
        </a:lnSpc>
        <a:spcBef>
          <a:spcPct val="0"/>
        </a:spcBef>
        <a:buNone/>
        <a:defRPr sz="5399" kern="1200">
          <a:solidFill>
            <a:schemeClr val="bg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48.xml"/><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8.xml"/><Relationship Id="rId1" Type="http://schemas.openxmlformats.org/officeDocument/2006/relationships/slideLayout" Target="../slideLayouts/slideLayout48.xml"/><Relationship Id="rId5" Type="http://schemas.openxmlformats.org/officeDocument/2006/relationships/image" Target="../media/image43.png"/><Relationship Id="rId4" Type="http://schemas.openxmlformats.org/officeDocument/2006/relationships/image" Target="../media/image49.emf"/></Relationships>
</file>

<file path=ppt/slides/_rels/slide13.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image" Target="../media/image50.emf"/><Relationship Id="rId1" Type="http://schemas.openxmlformats.org/officeDocument/2006/relationships/slideLayout" Target="../slideLayouts/slideLayout48.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1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94.xml"/></Relationships>
</file>

<file path=ppt/slides/_rels/slide1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3.xml"/><Relationship Id="rId1" Type="http://schemas.openxmlformats.org/officeDocument/2006/relationships/slideLayout" Target="../slideLayouts/slideLayout111.xml"/><Relationship Id="rId6" Type="http://schemas.openxmlformats.org/officeDocument/2006/relationships/image" Target="../media/image60.png"/><Relationship Id="rId5" Type="http://schemas.openxmlformats.org/officeDocument/2006/relationships/image" Target="../media/image49.emf"/><Relationship Id="rId4" Type="http://schemas.openxmlformats.org/officeDocument/2006/relationships/image" Target="../media/image48.emf"/></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emf"/><Relationship Id="rId7" Type="http://schemas.openxmlformats.org/officeDocument/2006/relationships/image" Target="../media/image12.emf"/><Relationship Id="rId12" Type="http://schemas.microsoft.com/office/2007/relationships/hdphoto" Target="../media/hdphoto1.wdp"/><Relationship Id="rId2" Type="http://schemas.openxmlformats.org/officeDocument/2006/relationships/image" Target="../media/image7.emf"/><Relationship Id="rId1" Type="http://schemas.openxmlformats.org/officeDocument/2006/relationships/slideLayout" Target="../slideLayouts/slideLayout106.xml"/><Relationship Id="rId6" Type="http://schemas.openxmlformats.org/officeDocument/2006/relationships/image" Target="../media/image11.emf"/><Relationship Id="rId11" Type="http://schemas.openxmlformats.org/officeDocument/2006/relationships/image" Target="../media/image16.png"/><Relationship Id="rId5" Type="http://schemas.openxmlformats.org/officeDocument/2006/relationships/image" Target="../media/image10.emf"/><Relationship Id="rId10" Type="http://schemas.openxmlformats.org/officeDocument/2006/relationships/image" Target="../media/image15.png"/><Relationship Id="rId4" Type="http://schemas.openxmlformats.org/officeDocument/2006/relationships/image" Target="../media/image9.emf"/><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4.xml"/></Relationships>
</file>

<file path=ppt/slides/_rels/slide23.xml.rels><?xml version="1.0" encoding="UTF-8" standalone="yes"?>
<Relationships xmlns="http://schemas.openxmlformats.org/package/2006/relationships"><Relationship Id="rId3" Type="http://schemas.openxmlformats.org/officeDocument/2006/relationships/hyperlink" Target="https://sandroaspbiztalkblog.wordpress.com/2016/02/16/biztalk-devops-monitor-your-biztalk-environment-using-powershell-monitoring-host-instances-with-auto-healing-capabilities/" TargetMode="External"/><Relationship Id="rId7" Type="http://schemas.openxmlformats.org/officeDocument/2006/relationships/hyperlink" Target="https://goo.gl/TLo5Az" TargetMode="External"/><Relationship Id="rId2" Type="http://schemas.openxmlformats.org/officeDocument/2006/relationships/notesSlide" Target="../notesSlides/notesSlide17.xml"/><Relationship Id="rId1" Type="http://schemas.openxmlformats.org/officeDocument/2006/relationships/slideLayout" Target="../slideLayouts/slideLayout94.xml"/><Relationship Id="rId6" Type="http://schemas.openxmlformats.org/officeDocument/2006/relationships/hyperlink" Target="https://goo.gl/rlt76y/" TargetMode="External"/><Relationship Id="rId5" Type="http://schemas.openxmlformats.org/officeDocument/2006/relationships/hyperlink" Target="https://sandroaspbiztalkblog.wordpress.com/2016/02/14/biztalk-devops-monitor-your-biztalk-environment-using-powershell-monitoring-suspended-service-instances-with-auto-healing-capabilities/" TargetMode="External"/><Relationship Id="rId4" Type="http://schemas.openxmlformats.org/officeDocument/2006/relationships/hyperlink" Target="https://sandroaspbiztalkblog.wordpress.com/2016/02/15/biztalk-devops-monitor-your-biztalk-environment-using-powershell-monitoring-ports-stoppeddisabledunelisted-with-auto-healing-capabilitie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8.xml"/><Relationship Id="rId1" Type="http://schemas.openxmlformats.org/officeDocument/2006/relationships/slideLayout" Target="../slideLayouts/slideLayout8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94.xml"/></Relationships>
</file>

<file path=ppt/slides/_rels/slide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4.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4.jpg"/><Relationship Id="rId18" Type="http://schemas.openxmlformats.org/officeDocument/2006/relationships/image" Target="../media/image29.jpg"/><Relationship Id="rId3" Type="http://schemas.microsoft.com/office/2007/relationships/hdphoto" Target="../media/hdphoto1.wdp"/><Relationship Id="rId7" Type="http://schemas.openxmlformats.org/officeDocument/2006/relationships/image" Target="../media/image20.jpg"/><Relationship Id="rId12" Type="http://schemas.openxmlformats.org/officeDocument/2006/relationships/image" Target="../media/image23.jpg"/><Relationship Id="rId17" Type="http://schemas.openxmlformats.org/officeDocument/2006/relationships/image" Target="../media/image28.jpeg"/><Relationship Id="rId2" Type="http://schemas.openxmlformats.org/officeDocument/2006/relationships/image" Target="../media/image16.png"/><Relationship Id="rId16" Type="http://schemas.openxmlformats.org/officeDocument/2006/relationships/image" Target="../media/image27.jpg"/><Relationship Id="rId20" Type="http://schemas.openxmlformats.org/officeDocument/2006/relationships/image" Target="../media/image31.jpg"/><Relationship Id="rId1" Type="http://schemas.openxmlformats.org/officeDocument/2006/relationships/slideLayout" Target="../slideLayouts/slideLayout106.xml"/><Relationship Id="rId6" Type="http://schemas.openxmlformats.org/officeDocument/2006/relationships/image" Target="../media/image19.png"/><Relationship Id="rId11" Type="http://schemas.microsoft.com/office/2007/relationships/hdphoto" Target="../media/hdphoto3.wdp"/><Relationship Id="rId5" Type="http://schemas.openxmlformats.org/officeDocument/2006/relationships/image" Target="../media/image18.jpg"/><Relationship Id="rId15" Type="http://schemas.openxmlformats.org/officeDocument/2006/relationships/image" Target="../media/image26.jpg"/><Relationship Id="rId10" Type="http://schemas.openxmlformats.org/officeDocument/2006/relationships/image" Target="../media/image22.png"/><Relationship Id="rId19" Type="http://schemas.openxmlformats.org/officeDocument/2006/relationships/image" Target="../media/image30.png"/><Relationship Id="rId4" Type="http://schemas.openxmlformats.org/officeDocument/2006/relationships/image" Target="../media/image17.png"/><Relationship Id="rId9" Type="http://schemas.microsoft.com/office/2007/relationships/hdphoto" Target="../media/hdphoto2.wdp"/><Relationship Id="rId14" Type="http://schemas.openxmlformats.org/officeDocument/2006/relationships/image" Target="../media/image25.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4.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94.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94.xml"/></Relationships>
</file>

<file path=ppt/slides/_rels/slide34.xml.rels><?xml version="1.0" encoding="UTF-8" standalone="yes"?>
<Relationships xmlns="http://schemas.openxmlformats.org/package/2006/relationships"><Relationship Id="rId3" Type="http://schemas.openxmlformats.org/officeDocument/2006/relationships/hyperlink" Target="https://goo.gl/7Afo0k" TargetMode="External"/><Relationship Id="rId2" Type="http://schemas.openxmlformats.org/officeDocument/2006/relationships/notesSlide" Target="../notesSlides/notesSlide27.xml"/><Relationship Id="rId1" Type="http://schemas.openxmlformats.org/officeDocument/2006/relationships/slideLayout" Target="../slideLayouts/slideLayout94.xml"/><Relationship Id="rId5" Type="http://schemas.openxmlformats.org/officeDocument/2006/relationships/image" Target="../media/image67.png"/><Relationship Id="rId4" Type="http://schemas.openxmlformats.org/officeDocument/2006/relationships/hyperlink" Target="https://goo.gl/acDzRN"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www.ted.com/talks/amy_cuddy_your_body_language_shapes_who_you_are" TargetMode="External"/><Relationship Id="rId7"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94.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6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1.xml"/><Relationship Id="rId1" Type="http://schemas.openxmlformats.org/officeDocument/2006/relationships/slideLayout" Target="../slideLayouts/slideLayout5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4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33.xml"/><Relationship Id="rId1" Type="http://schemas.openxmlformats.org/officeDocument/2006/relationships/slideLayout" Target="../slideLayouts/slideLayout5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emf"/><Relationship Id="rId7" Type="http://schemas.openxmlformats.org/officeDocument/2006/relationships/image" Target="../media/image12.emf"/><Relationship Id="rId12" Type="http://schemas.microsoft.com/office/2007/relationships/hdphoto" Target="../media/hdphoto1.wdp"/><Relationship Id="rId2" Type="http://schemas.openxmlformats.org/officeDocument/2006/relationships/image" Target="../media/image7.emf"/><Relationship Id="rId1" Type="http://schemas.openxmlformats.org/officeDocument/2006/relationships/slideLayout" Target="../slideLayouts/slideLayout106.xml"/><Relationship Id="rId6" Type="http://schemas.openxmlformats.org/officeDocument/2006/relationships/image" Target="../media/image11.emf"/><Relationship Id="rId11" Type="http://schemas.openxmlformats.org/officeDocument/2006/relationships/image" Target="../media/image16.png"/><Relationship Id="rId5" Type="http://schemas.openxmlformats.org/officeDocument/2006/relationships/image" Target="../media/image10.emf"/><Relationship Id="rId10" Type="http://schemas.openxmlformats.org/officeDocument/2006/relationships/image" Target="../media/image15.png"/><Relationship Id="rId4" Type="http://schemas.openxmlformats.org/officeDocument/2006/relationships/image" Target="../media/image9.emf"/><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8.xml"/><Relationship Id="rId4" Type="http://schemas.openxmlformats.org/officeDocument/2006/relationships/image" Target="../media/image4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48.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1473640" y="1322694"/>
            <a:ext cx="4322320" cy="4212613"/>
          </a:xfrm>
          <a:prstGeom prst="rect">
            <a:avLst/>
          </a:prstGeom>
        </p:spPr>
      </p:pic>
      <p:sp>
        <p:nvSpPr>
          <p:cNvPr id="2" name="Title 1"/>
          <p:cNvSpPr>
            <a:spLocks noGrp="1"/>
          </p:cNvSpPr>
          <p:nvPr>
            <p:ph type="ctrTitle"/>
          </p:nvPr>
        </p:nvSpPr>
        <p:spPr>
          <a:xfrm>
            <a:off x="5268644" y="2961861"/>
            <a:ext cx="6278700" cy="1058002"/>
          </a:xfrm>
          <a:noFill/>
        </p:spPr>
        <p:txBody>
          <a:bodyPr>
            <a:normAutofit/>
          </a:bodyPr>
          <a:lstStyle/>
          <a:p>
            <a:r>
              <a:rPr lang="pt-PT" dirty="0">
                <a:solidFill>
                  <a:srgbClr val="A5382D"/>
                </a:solidFill>
                <a:latin typeface="Gill Sans MT Condensed" panose="020B0506020104020203" pitchFamily="34" charset="0"/>
              </a:rPr>
              <a:t>TUGA</a:t>
            </a:r>
            <a:r>
              <a:rPr lang="pt-PT" dirty="0">
                <a:latin typeface="Gill Sans MT Condensed" panose="020B0506020104020203" pitchFamily="34" charset="0"/>
              </a:rPr>
              <a:t> </a:t>
            </a:r>
            <a:r>
              <a:rPr lang="pt-PT" dirty="0">
                <a:solidFill>
                  <a:srgbClr val="798942"/>
                </a:solidFill>
                <a:latin typeface="Gill Sans MT Condensed" panose="020B0506020104020203" pitchFamily="34" charset="0"/>
              </a:rPr>
              <a:t>IT</a:t>
            </a:r>
            <a:r>
              <a:rPr lang="pt-PT" dirty="0">
                <a:latin typeface="Gill Sans MT Condensed" panose="020B0506020104020203" pitchFamily="34" charset="0"/>
              </a:rPr>
              <a:t> </a:t>
            </a:r>
            <a:r>
              <a:rPr lang="pt-PT" dirty="0">
                <a:solidFill>
                  <a:schemeClr val="tx1">
                    <a:lumMod val="75000"/>
                    <a:lumOff val="25000"/>
                  </a:schemeClr>
                </a:solidFill>
                <a:latin typeface="Gill Sans MT Condensed" panose="020B0506020104020203" pitchFamily="34" charset="0"/>
              </a:rPr>
              <a:t>2016</a:t>
            </a:r>
          </a:p>
        </p:txBody>
      </p:sp>
      <p:sp>
        <p:nvSpPr>
          <p:cNvPr id="3" name="Subtitle 2"/>
          <p:cNvSpPr>
            <a:spLocks noGrp="1"/>
          </p:cNvSpPr>
          <p:nvPr>
            <p:ph type="subTitle" idx="1"/>
          </p:nvPr>
        </p:nvSpPr>
        <p:spPr>
          <a:xfrm>
            <a:off x="5268645" y="4026841"/>
            <a:ext cx="6278700" cy="435829"/>
          </a:xfrm>
          <a:noFill/>
        </p:spPr>
        <p:txBody>
          <a:bodyPr>
            <a:normAutofit/>
          </a:bodyPr>
          <a:lstStyle/>
          <a:p>
            <a:r>
              <a:rPr lang="pt-PT" dirty="0">
                <a:solidFill>
                  <a:schemeClr val="tx1">
                    <a:lumMod val="75000"/>
                    <a:lumOff val="25000"/>
                  </a:schemeClr>
                </a:solidFill>
              </a:rPr>
              <a:t>LISBON, PORTUGAL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6794" y="4702904"/>
            <a:ext cx="1562400" cy="1562400"/>
          </a:xfrm>
          <a:prstGeom prst="flowChartConnector">
            <a:avLst/>
          </a:prstGeom>
        </p:spPr>
      </p:pic>
      <p:grpSp>
        <p:nvGrpSpPr>
          <p:cNvPr id="6" name="Group 5"/>
          <p:cNvGrpSpPr/>
          <p:nvPr/>
        </p:nvGrpSpPr>
        <p:grpSpPr>
          <a:xfrm>
            <a:off x="5453384" y="614768"/>
            <a:ext cx="6093960" cy="1785184"/>
            <a:chOff x="3917475" y="3393700"/>
            <a:chExt cx="7648778" cy="1785184"/>
          </a:xfrm>
        </p:grpSpPr>
        <p:sp>
          <p:nvSpPr>
            <p:cNvPr id="7" name="TextBox 6"/>
            <p:cNvSpPr txBox="1"/>
            <p:nvPr/>
          </p:nvSpPr>
          <p:spPr>
            <a:xfrm>
              <a:off x="3917476" y="3393700"/>
              <a:ext cx="5101617" cy="584775"/>
            </a:xfrm>
            <a:prstGeom prst="rect">
              <a:avLst/>
            </a:prstGeom>
            <a:noFill/>
          </p:spPr>
          <p:txBody>
            <a:bodyPr wrap="square" rtlCol="0">
              <a:spAutoFit/>
            </a:bodyPr>
            <a:lstStyle/>
            <a:p>
              <a:r>
                <a:rPr lang="en-IN" sz="3200" b="1" dirty="0">
                  <a:solidFill>
                    <a:srgbClr val="505050"/>
                  </a:solidFill>
                  <a:latin typeface="Lato" panose="020F0502020204030203" pitchFamily="34" charset="0"/>
                  <a:ea typeface="Lato" panose="020F0502020204030203" pitchFamily="34" charset="0"/>
                  <a:cs typeface="Lato" panose="020F0502020204030203" pitchFamily="34" charset="0"/>
                </a:rPr>
                <a:t>Sandro Pereira</a:t>
              </a:r>
            </a:p>
          </p:txBody>
        </p:sp>
        <p:sp>
          <p:nvSpPr>
            <p:cNvPr id="8" name="TextBox 7"/>
            <p:cNvSpPr txBox="1"/>
            <p:nvPr/>
          </p:nvSpPr>
          <p:spPr>
            <a:xfrm>
              <a:off x="3917476" y="3907220"/>
              <a:ext cx="5101617" cy="369332"/>
            </a:xfrm>
            <a:prstGeom prst="rect">
              <a:avLst/>
            </a:prstGeom>
            <a:noFill/>
          </p:spPr>
          <p:txBody>
            <a:bodyPr wrap="square" rtlCol="0">
              <a:spAutoFit/>
            </a:bodyPr>
            <a:lstStyle/>
            <a:p>
              <a:r>
                <a:rPr lang="en-IN" b="1" dirty="0">
                  <a:solidFill>
                    <a:srgbClr val="505050"/>
                  </a:solidFill>
                  <a:latin typeface="Lato" panose="020F0502020204030203" pitchFamily="34" charset="0"/>
                  <a:ea typeface="Lato" panose="020F0502020204030203" pitchFamily="34" charset="0"/>
                  <a:cs typeface="Lato" panose="020F0502020204030203" pitchFamily="34" charset="0"/>
                </a:rPr>
                <a:t>Integration MVP</a:t>
              </a:r>
            </a:p>
          </p:txBody>
        </p:sp>
        <p:sp>
          <p:nvSpPr>
            <p:cNvPr id="9" name="TextBox 8"/>
            <p:cNvSpPr txBox="1"/>
            <p:nvPr/>
          </p:nvSpPr>
          <p:spPr>
            <a:xfrm>
              <a:off x="3917475" y="4347887"/>
              <a:ext cx="7648778" cy="830997"/>
            </a:xfrm>
            <a:prstGeom prst="rect">
              <a:avLst/>
            </a:prstGeom>
            <a:noFill/>
          </p:spPr>
          <p:txBody>
            <a:bodyPr wrap="square" rtlCol="0">
              <a:spAutoFit/>
            </a:bodyPr>
            <a:lstStyle/>
            <a:p>
              <a:r>
                <a:rPr lang="en-IN" sz="2400" b="1" dirty="0">
                  <a:solidFill>
                    <a:srgbClr val="505050"/>
                  </a:solidFill>
                  <a:latin typeface="Lato" panose="020F0502020204030203" pitchFamily="34" charset="0"/>
                  <a:ea typeface="Lato" panose="020F0502020204030203" pitchFamily="34" charset="0"/>
                  <a:cs typeface="Lato" panose="020F0502020204030203" pitchFamily="34" charset="0"/>
                </a:rPr>
                <a:t>BizTalk Server Deep Dive Tips and Tricks</a:t>
              </a:r>
            </a:p>
            <a:p>
              <a:r>
                <a:rPr lang="en-IN" sz="2400" b="1" dirty="0">
                  <a:solidFill>
                    <a:srgbClr val="505050"/>
                  </a:solidFill>
                  <a:latin typeface="Lato" panose="020F0502020204030203" pitchFamily="34" charset="0"/>
                  <a:ea typeface="Lato" panose="020F0502020204030203" pitchFamily="34" charset="0"/>
                  <a:cs typeface="Lato" panose="020F0502020204030203" pitchFamily="34" charset="0"/>
                </a:rPr>
                <a:t>For Developers and Admins</a:t>
              </a:r>
            </a:p>
          </p:txBody>
        </p:sp>
      </p:grpSp>
    </p:spTree>
    <p:extLst>
      <p:ext uri="{BB962C8B-B14F-4D97-AF65-F5344CB8AC3E}">
        <p14:creationId xmlns:p14="http://schemas.microsoft.com/office/powerpoint/2010/main" val="2952466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384950" y="1311226"/>
            <a:ext cx="6902471" cy="1641524"/>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r>
              <a:rPr lang="en-US" sz="2353" b="1" noProof="1">
                <a:gradFill>
                  <a:gsLst>
                    <a:gs pos="1250">
                      <a:srgbClr val="FFFFFF"/>
                    </a:gs>
                    <a:gs pos="100000">
                      <a:srgbClr val="FFFFFF"/>
                    </a:gs>
                  </a:gsLst>
                  <a:lin ang="5400000" scaled="0"/>
                </a:gradFill>
              </a:rPr>
              <a:t>  </a:t>
            </a:r>
            <a:endParaRPr lang="en-US" sz="2353" noProof="1">
              <a:gradFill>
                <a:gsLst>
                  <a:gs pos="1250">
                    <a:srgbClr val="FFFFFF"/>
                  </a:gs>
                  <a:gs pos="100000">
                    <a:srgbClr val="FFFFFF"/>
                  </a:gs>
                </a:gsLst>
                <a:lin ang="5400000" scaled="0"/>
              </a:gradFill>
            </a:endParaRPr>
          </a:p>
        </p:txBody>
      </p:sp>
      <p:sp>
        <p:nvSpPr>
          <p:cNvPr id="23" name="Text Placeholder 4"/>
          <p:cNvSpPr txBox="1">
            <a:spLocks/>
          </p:cNvSpPr>
          <p:nvPr/>
        </p:nvSpPr>
        <p:spPr>
          <a:xfrm>
            <a:off x="4384951" y="1301215"/>
            <a:ext cx="7371440" cy="1651536"/>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b="1" dirty="0">
                <a:gradFill>
                  <a:gsLst>
                    <a:gs pos="1250">
                      <a:srgbClr val="FFFFFF"/>
                    </a:gs>
                    <a:gs pos="100000">
                      <a:srgbClr val="FFFFFF"/>
                    </a:gs>
                  </a:gsLst>
                  <a:lin ang="5400000" scaled="0"/>
                </a:gradFill>
                <a:latin typeface="Segoe UI"/>
              </a:rPr>
              <a:t>30% JUST REBUILD </a:t>
            </a:r>
            <a:r>
              <a:rPr lang="en-US" sz="1961" dirty="0">
                <a:gradFill>
                  <a:gsLst>
                    <a:gs pos="1250">
                      <a:srgbClr val="FFFFFF"/>
                    </a:gs>
                    <a:gs pos="100000">
                      <a:srgbClr val="FFFFFF"/>
                    </a:gs>
                  </a:gsLst>
                  <a:lin ang="5400000" scaled="0"/>
                </a:gradFill>
                <a:latin typeface="Segoe UI"/>
              </a:rPr>
              <a:t>– Open VS, Fix .NET version and deploy</a:t>
            </a:r>
          </a:p>
          <a:p>
            <a:endParaRPr lang="en-US" sz="800" dirty="0">
              <a:gradFill>
                <a:gsLst>
                  <a:gs pos="1250">
                    <a:srgbClr val="FFFFFF"/>
                  </a:gs>
                  <a:gs pos="100000">
                    <a:srgbClr val="FFFFFF"/>
                  </a:gs>
                </a:gsLst>
                <a:lin ang="5400000" scaled="0"/>
              </a:gradFill>
              <a:latin typeface="Segoe UI"/>
            </a:endParaRPr>
          </a:p>
          <a:p>
            <a:r>
              <a:rPr lang="en-US" sz="1961" b="1" dirty="0">
                <a:solidFill>
                  <a:srgbClr val="FF0000"/>
                </a:solidFill>
                <a:latin typeface="Segoe UI"/>
              </a:rPr>
              <a:t>CRITICAL WARNING</a:t>
            </a:r>
            <a:r>
              <a:rPr lang="en-US" sz="1961" dirty="0">
                <a:gradFill>
                  <a:gsLst>
                    <a:gs pos="1250">
                      <a:srgbClr val="FFFFFF"/>
                    </a:gs>
                    <a:gs pos="100000">
                      <a:srgbClr val="FFFFFF"/>
                    </a:gs>
                  </a:gsLst>
                  <a:lin ang="5400000" scaled="0"/>
                </a:gradFill>
                <a:latin typeface="Segoe UI"/>
              </a:rPr>
              <a:t>: New Transformation engine </a:t>
            </a:r>
            <a:r>
              <a:rPr lang="en-US" sz="1961" noProof="1">
                <a:gradFill>
                  <a:gsLst>
                    <a:gs pos="1250">
                      <a:srgbClr val="FFFFFF"/>
                    </a:gs>
                    <a:gs pos="100000">
                      <a:srgbClr val="FFFFFF"/>
                    </a:gs>
                  </a:gsLst>
                  <a:lin ang="5400000" scaled="0"/>
                </a:gradFill>
                <a:latin typeface="Segoe UI"/>
              </a:rPr>
              <a:t>“XslCompiledTransform”</a:t>
            </a:r>
            <a:r>
              <a:rPr lang="en-US" sz="1961" dirty="0">
                <a:gradFill>
                  <a:gsLst>
                    <a:gs pos="1250">
                      <a:srgbClr val="FFFFFF"/>
                    </a:gs>
                    <a:gs pos="100000">
                      <a:srgbClr val="FFFFFF"/>
                    </a:gs>
                  </a:gsLst>
                  <a:lin ang="5400000" scaled="0"/>
                </a:gradFill>
                <a:latin typeface="Segoe UI"/>
              </a:rPr>
              <a:t> versus the </a:t>
            </a:r>
            <a:r>
              <a:rPr lang="en-US" sz="1961" noProof="1">
                <a:gradFill>
                  <a:gsLst>
                    <a:gs pos="1250">
                      <a:srgbClr val="FFFFFF"/>
                    </a:gs>
                    <a:gs pos="100000">
                      <a:srgbClr val="FFFFFF"/>
                    </a:gs>
                  </a:gsLst>
                  <a:lin ang="5400000" scaled="0"/>
                </a:gradFill>
                <a:latin typeface="Segoe UI"/>
              </a:rPr>
              <a:t>“XslTransform”</a:t>
            </a:r>
          </a:p>
        </p:txBody>
      </p:sp>
      <p:sp>
        <p:nvSpPr>
          <p:cNvPr id="24" name="Title 1"/>
          <p:cNvSpPr txBox="1">
            <a:spLocks/>
          </p:cNvSpPr>
          <p:nvPr/>
        </p:nvSpPr>
        <p:spPr>
          <a:xfrm>
            <a:off x="269241" y="463323"/>
            <a:ext cx="11487150" cy="69493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920" b="0" i="0" u="none" strike="noStrike" kern="1200" cap="none" spc="-102"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TIP #1 </a:t>
            </a:r>
            <a:r>
              <a:rPr lang="en-US" sz="3920" dirty="0">
                <a:solidFill>
                  <a:srgbClr val="FFFFFF"/>
                </a:solidFill>
                <a:latin typeface="Segoe UI Light"/>
              </a:rPr>
              <a:t>– BizTalk Project Migration </a:t>
            </a:r>
          </a:p>
        </p:txBody>
      </p:sp>
      <p:sp>
        <p:nvSpPr>
          <p:cNvPr id="19" name="Freeform 18"/>
          <p:cNvSpPr/>
          <p:nvPr/>
        </p:nvSpPr>
        <p:spPr>
          <a:xfrm>
            <a:off x="1047436" y="1311225"/>
            <a:ext cx="3203517" cy="1641525"/>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Maps</a:t>
            </a:r>
            <a:endParaRPr lang="en-US" sz="2549"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3" name="Picture 2"/>
          <p:cNvPicPr>
            <a:picLocks noChangeAspect="1"/>
          </p:cNvPicPr>
          <p:nvPr/>
        </p:nvPicPr>
        <p:blipFill>
          <a:blip r:embed="rId3"/>
          <a:stretch>
            <a:fillRect/>
          </a:stretch>
        </p:blipFill>
        <p:spPr>
          <a:xfrm rot="16200000">
            <a:off x="2960692" y="1662489"/>
            <a:ext cx="1651535" cy="928988"/>
          </a:xfrm>
          <a:prstGeom prst="rect">
            <a:avLst/>
          </a:prstGeom>
        </p:spPr>
      </p:pic>
      <p:sp>
        <p:nvSpPr>
          <p:cNvPr id="20" name="Rectangle 19"/>
          <p:cNvSpPr/>
          <p:nvPr/>
        </p:nvSpPr>
        <p:spPr>
          <a:xfrm>
            <a:off x="1047430" y="3067049"/>
            <a:ext cx="10239985" cy="3615907"/>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r>
              <a:rPr lang="en-US" sz="2353" b="1" noProof="1">
                <a:gradFill>
                  <a:gsLst>
                    <a:gs pos="1250">
                      <a:srgbClr val="FFFFFF"/>
                    </a:gs>
                    <a:gs pos="100000">
                      <a:srgbClr val="FFFFFF"/>
                    </a:gs>
                  </a:gsLst>
                  <a:lin ang="5400000" scaled="0"/>
                </a:gradFill>
              </a:rPr>
              <a:t>  </a:t>
            </a:r>
            <a:endParaRPr lang="en-US" sz="2353" noProof="1">
              <a:gradFill>
                <a:gsLst>
                  <a:gs pos="1250">
                    <a:srgbClr val="FFFFFF"/>
                  </a:gs>
                  <a:gs pos="100000">
                    <a:srgbClr val="FFFFFF"/>
                  </a:gs>
                </a:gsLst>
                <a:lin ang="5400000" scaled="0"/>
              </a:gradFill>
            </a:endParaRPr>
          </a:p>
        </p:txBody>
      </p:sp>
      <p:sp>
        <p:nvSpPr>
          <p:cNvPr id="21" name="Text Placeholder 4"/>
          <p:cNvSpPr txBox="1">
            <a:spLocks/>
          </p:cNvSpPr>
          <p:nvPr/>
        </p:nvSpPr>
        <p:spPr>
          <a:xfrm>
            <a:off x="1059495" y="3054295"/>
            <a:ext cx="10227920" cy="3628661"/>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b="1" dirty="0">
                <a:gradFill>
                  <a:gsLst>
                    <a:gs pos="1250">
                      <a:srgbClr val="FFFFFF"/>
                    </a:gs>
                    <a:gs pos="100000">
                      <a:srgbClr val="FFFFFF"/>
                    </a:gs>
                  </a:gsLst>
                  <a:lin ang="5400000" scaled="0"/>
                </a:gradFill>
                <a:latin typeface="Segoe UI"/>
              </a:rPr>
              <a:t>THEY ARE NOW 100% COMPATIBLE</a:t>
            </a:r>
          </a:p>
          <a:p>
            <a:endParaRPr lang="pt-PT" sz="800" dirty="0">
              <a:gradFill>
                <a:gsLst>
                  <a:gs pos="1250">
                    <a:srgbClr val="FFFFFF"/>
                  </a:gs>
                  <a:gs pos="100000">
                    <a:srgbClr val="FFFFFF"/>
                  </a:gs>
                </a:gsLst>
                <a:lin ang="5400000" scaled="0"/>
              </a:gradFill>
              <a:latin typeface="Segoe UI"/>
            </a:endParaRPr>
          </a:p>
          <a:p>
            <a:pPr marL="342900" indent="-342900">
              <a:buFont typeface="Arial" panose="020B0604020202020204" pitchFamily="34" charset="0"/>
              <a:buChar char="•"/>
            </a:pPr>
            <a:r>
              <a:rPr lang="en-US" sz="1961" dirty="0">
                <a:gradFill>
                  <a:gsLst>
                    <a:gs pos="1250">
                      <a:srgbClr val="FFFFFF"/>
                    </a:gs>
                    <a:gs pos="100000">
                      <a:srgbClr val="FFFFFF"/>
                    </a:gs>
                  </a:gsLst>
                  <a:lin ang="5400000" scaled="0"/>
                </a:gradFill>
                <a:latin typeface="Segoe UI"/>
              </a:rPr>
              <a:t>Change in Scripting Functoid Boolean Parameter Behavior </a:t>
            </a:r>
            <a:r>
              <a:rPr lang="en-US" sz="1100" dirty="0">
                <a:gradFill>
                  <a:gsLst>
                    <a:gs pos="1250">
                      <a:srgbClr val="FFFFFF"/>
                    </a:gs>
                    <a:gs pos="100000">
                      <a:srgbClr val="FFFFFF"/>
                    </a:gs>
                  </a:gsLst>
                  <a:lin ang="5400000" scaled="0"/>
                </a:gradFill>
                <a:latin typeface="Segoe UI"/>
              </a:rPr>
              <a:t>(https://support.microsoft.com/en-us/kb/2887564)</a:t>
            </a:r>
            <a:endParaRPr lang="en-US" sz="1961" dirty="0">
              <a:gradFill>
                <a:gsLst>
                  <a:gs pos="1250">
                    <a:srgbClr val="FFFFFF"/>
                  </a:gs>
                  <a:gs pos="100000">
                    <a:srgbClr val="FFFFFF"/>
                  </a:gs>
                </a:gsLst>
                <a:lin ang="5400000" scaled="0"/>
              </a:gradFill>
              <a:latin typeface="Segoe UI"/>
            </a:endParaRPr>
          </a:p>
          <a:p>
            <a:pPr marL="342900" indent="-342900">
              <a:buFont typeface="Arial" panose="020B0604020202020204" pitchFamily="34" charset="0"/>
              <a:buChar char="•"/>
            </a:pPr>
            <a:r>
              <a:rPr lang="en-US" sz="1961" dirty="0">
                <a:gradFill>
                  <a:gsLst>
                    <a:gs pos="1250">
                      <a:srgbClr val="FFFFFF"/>
                    </a:gs>
                    <a:gs pos="100000">
                      <a:srgbClr val="FFFFFF"/>
                    </a:gs>
                  </a:gsLst>
                  <a:lin ang="5400000" scaled="0"/>
                </a:gradFill>
                <a:latin typeface="Segoe UI"/>
              </a:rPr>
              <a:t>Scripting functoid cannot return null out of an inline C# method</a:t>
            </a:r>
          </a:p>
          <a:p>
            <a:pPr marL="342900" indent="-342900">
              <a:buFont typeface="Arial" panose="020B0604020202020204" pitchFamily="34" charset="0"/>
              <a:buChar char="•"/>
            </a:pPr>
            <a:r>
              <a:rPr lang="en-US" sz="1961" dirty="0">
                <a:gradFill>
                  <a:gsLst>
                    <a:gs pos="1250">
                      <a:srgbClr val="FFFFFF"/>
                    </a:gs>
                    <a:gs pos="100000">
                      <a:srgbClr val="FFFFFF"/>
                    </a:gs>
                  </a:gsLst>
                  <a:lin ang="5400000" scaled="0"/>
                </a:gradFill>
                <a:latin typeface="Segoe UI"/>
              </a:rPr>
              <a:t>Passing Null values around chain functoids in not simple anymore</a:t>
            </a:r>
          </a:p>
          <a:p>
            <a:pPr marL="342900" indent="-342900">
              <a:buFont typeface="Arial" panose="020B0604020202020204" pitchFamily="34" charset="0"/>
              <a:buChar char="•"/>
            </a:pPr>
            <a:r>
              <a:rPr lang="en-US" sz="1961" dirty="0">
                <a:gradFill>
                  <a:gsLst>
                    <a:gs pos="1250">
                      <a:srgbClr val="FFFFFF"/>
                    </a:gs>
                    <a:gs pos="100000">
                      <a:srgbClr val="FFFFFF"/>
                    </a:gs>
                  </a:gsLst>
                  <a:lin ang="5400000" scaled="0"/>
                </a:gradFill>
                <a:latin typeface="Segoe UI"/>
              </a:rPr>
              <a:t>Helper classes used in maps cannot use overloading</a:t>
            </a:r>
          </a:p>
          <a:p>
            <a:pPr marL="342900" indent="-342900">
              <a:buFont typeface="Arial" panose="020B0604020202020204" pitchFamily="34" charset="0"/>
              <a:buChar char="•"/>
            </a:pPr>
            <a:r>
              <a:rPr lang="en-US" sz="1961" dirty="0">
                <a:gradFill>
                  <a:gsLst>
                    <a:gs pos="1250">
                      <a:srgbClr val="FFFFFF"/>
                    </a:gs>
                    <a:gs pos="100000">
                      <a:srgbClr val="FFFFFF"/>
                    </a:gs>
                  </a:gsLst>
                  <a:lin ang="5400000" scaled="0"/>
                </a:gradFill>
                <a:latin typeface="Segoe UI"/>
              </a:rPr>
              <a:t>Only public methods may be called from XPath expressions</a:t>
            </a:r>
          </a:p>
          <a:p>
            <a:pPr marL="342900" indent="-342900">
              <a:buFont typeface="Arial" panose="020B0604020202020204" pitchFamily="34" charset="0"/>
              <a:buChar char="•"/>
            </a:pPr>
            <a:r>
              <a:rPr lang="en-US" sz="1961" dirty="0">
                <a:gradFill>
                  <a:gsLst>
                    <a:gs pos="1250">
                      <a:srgbClr val="FFFFFF"/>
                    </a:gs>
                    <a:gs pos="100000">
                      <a:srgbClr val="FFFFFF"/>
                    </a:gs>
                  </a:gsLst>
                  <a:lin ang="5400000" scaled="0"/>
                </a:gradFill>
                <a:latin typeface="Segoe UI"/>
              </a:rPr>
              <a:t>Passing a node to a helper class as a “</a:t>
            </a:r>
            <a:r>
              <a:rPr lang="en-US" sz="1961" dirty="0" err="1">
                <a:gradFill>
                  <a:gsLst>
                    <a:gs pos="1250">
                      <a:srgbClr val="FFFFFF"/>
                    </a:gs>
                    <a:gs pos="100000">
                      <a:srgbClr val="FFFFFF"/>
                    </a:gs>
                  </a:gsLst>
                  <a:lin ang="5400000" scaled="0"/>
                </a:gradFill>
                <a:latin typeface="Segoe UI"/>
              </a:rPr>
              <a:t>XpathNodeIterator</a:t>
            </a:r>
            <a:r>
              <a:rPr lang="en-US" sz="1961" dirty="0">
                <a:gradFill>
                  <a:gsLst>
                    <a:gs pos="1250">
                      <a:srgbClr val="FFFFFF"/>
                    </a:gs>
                    <a:gs pos="100000">
                      <a:srgbClr val="FFFFFF"/>
                    </a:gs>
                  </a:gsLst>
                  <a:lin ang="5400000" scaled="0"/>
                </a:gradFill>
                <a:latin typeface="Segoe UI"/>
              </a:rPr>
              <a:t>” now requires a </a:t>
            </a:r>
            <a:r>
              <a:rPr lang="en-US" sz="1961" dirty="0" err="1">
                <a:gradFill>
                  <a:gsLst>
                    <a:gs pos="1250">
                      <a:srgbClr val="FFFFFF"/>
                    </a:gs>
                    <a:gs pos="100000">
                      <a:srgbClr val="FFFFFF"/>
                    </a:gs>
                  </a:gsLst>
                  <a:lin ang="5400000" scaled="0"/>
                </a:gradFill>
                <a:latin typeface="Segoe UI"/>
              </a:rPr>
              <a:t>Node.MoveNext</a:t>
            </a:r>
            <a:r>
              <a:rPr lang="en-US" sz="1961" dirty="0">
                <a:gradFill>
                  <a:gsLst>
                    <a:gs pos="1250">
                      <a:srgbClr val="FFFFFF"/>
                    </a:gs>
                    <a:gs pos="100000">
                      <a:srgbClr val="FFFFFF"/>
                    </a:gs>
                  </a:gsLst>
                  <a:lin ang="5400000" scaled="0"/>
                </a:gradFill>
                <a:latin typeface="Segoe UI"/>
              </a:rPr>
              <a:t> to select the first node</a:t>
            </a:r>
          </a:p>
          <a:p>
            <a:pPr marL="342900" indent="-342900">
              <a:buFont typeface="Arial" panose="020B0604020202020204" pitchFamily="34" charset="0"/>
              <a:buChar char="•"/>
            </a:pPr>
            <a:r>
              <a:rPr lang="pt-PT" sz="1961" dirty="0">
                <a:gradFill>
                  <a:gsLst>
                    <a:gs pos="1250">
                      <a:srgbClr val="FFFFFF"/>
                    </a:gs>
                    <a:gs pos="100000">
                      <a:srgbClr val="FFFFFF"/>
                    </a:gs>
                  </a:gsLst>
                  <a:lin ang="5400000" scaled="0"/>
                </a:gradFill>
                <a:latin typeface="Segoe UI"/>
              </a:rPr>
              <a:t>…</a:t>
            </a:r>
          </a:p>
          <a:p>
            <a:pPr algn="ctr"/>
            <a:r>
              <a:rPr lang="en-US" sz="1961" b="1" dirty="0">
                <a:solidFill>
                  <a:srgbClr val="FF0000"/>
                </a:solidFill>
                <a:latin typeface="Segoe UI"/>
              </a:rPr>
              <a:t>SOME OF THEM DON'T GIVE ERRORS WHILE COMPILING</a:t>
            </a:r>
            <a:endParaRPr lang="pt-PT" sz="1961" dirty="0">
              <a:gradFill>
                <a:gsLst>
                  <a:gs pos="1250">
                    <a:srgbClr val="FFFFFF"/>
                  </a:gs>
                  <a:gs pos="100000">
                    <a:srgbClr val="FFFFFF"/>
                  </a:gs>
                </a:gsLst>
                <a:lin ang="5400000" scaled="0"/>
              </a:gradFill>
              <a:latin typeface="Segoe UI"/>
            </a:endParaRPr>
          </a:p>
        </p:txBody>
      </p:sp>
      <p:pic>
        <p:nvPicPr>
          <p:cNvPr id="28" name="Picture 27"/>
          <p:cNvPicPr>
            <a:picLocks noChangeAspect="1"/>
          </p:cNvPicPr>
          <p:nvPr/>
        </p:nvPicPr>
        <p:blipFill>
          <a:blip r:embed="rId3"/>
          <a:stretch>
            <a:fillRect/>
          </a:stretch>
        </p:blipFill>
        <p:spPr>
          <a:xfrm rot="18195153">
            <a:off x="8976488" y="3621975"/>
            <a:ext cx="5903040" cy="3320459"/>
          </a:xfrm>
          <a:prstGeom prst="rect">
            <a:avLst/>
          </a:prstGeom>
        </p:spPr>
      </p:pic>
    </p:spTree>
    <p:extLst>
      <p:ext uri="{BB962C8B-B14F-4D97-AF65-F5344CB8AC3E}">
        <p14:creationId xmlns:p14="http://schemas.microsoft.com/office/powerpoint/2010/main" val="7125898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047430" y="2502877"/>
            <a:ext cx="10239985" cy="4251960"/>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r>
              <a:rPr lang="en-US" sz="2353" b="1" noProof="1">
                <a:gradFill>
                  <a:gsLst>
                    <a:gs pos="1250">
                      <a:srgbClr val="FFFFFF"/>
                    </a:gs>
                    <a:gs pos="100000">
                      <a:srgbClr val="FFFFFF"/>
                    </a:gs>
                  </a:gsLst>
                  <a:lin ang="5400000" scaled="0"/>
                </a:gradFill>
              </a:rPr>
              <a:t>  </a:t>
            </a:r>
            <a:endParaRPr lang="en-US" sz="2353" noProof="1">
              <a:gradFill>
                <a:gsLst>
                  <a:gs pos="1250">
                    <a:srgbClr val="FFFFFF"/>
                  </a:gs>
                  <a:gs pos="100000">
                    <a:srgbClr val="FFFFFF"/>
                  </a:gs>
                </a:gsLst>
                <a:lin ang="5400000" scaled="0"/>
              </a:gradFill>
            </a:endParaRPr>
          </a:p>
        </p:txBody>
      </p:sp>
      <p:sp>
        <p:nvSpPr>
          <p:cNvPr id="24" name="Title 1"/>
          <p:cNvSpPr txBox="1">
            <a:spLocks/>
          </p:cNvSpPr>
          <p:nvPr/>
        </p:nvSpPr>
        <p:spPr>
          <a:xfrm>
            <a:off x="269241" y="463323"/>
            <a:ext cx="11487150" cy="69493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920" b="0" i="0" u="none" strike="noStrike" kern="1200" cap="none" spc="-102"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TIP #1 </a:t>
            </a:r>
            <a:r>
              <a:rPr lang="en-US" sz="3920" dirty="0">
                <a:solidFill>
                  <a:srgbClr val="FFFFFF"/>
                </a:solidFill>
                <a:latin typeface="Segoe UI Light"/>
              </a:rPr>
              <a:t>– BizTalk Project Migration </a:t>
            </a:r>
          </a:p>
        </p:txBody>
      </p:sp>
      <p:sp>
        <p:nvSpPr>
          <p:cNvPr id="15" name="Rectangle 14"/>
          <p:cNvSpPr/>
          <p:nvPr/>
        </p:nvSpPr>
        <p:spPr>
          <a:xfrm>
            <a:off x="4384950" y="1311226"/>
            <a:ext cx="6902471" cy="1115568"/>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r>
              <a:rPr lang="en-US" sz="2353" b="1" noProof="1">
                <a:gradFill>
                  <a:gsLst>
                    <a:gs pos="1250">
                      <a:srgbClr val="FFFFFF"/>
                    </a:gs>
                    <a:gs pos="100000">
                      <a:srgbClr val="FFFFFF"/>
                    </a:gs>
                  </a:gsLst>
                  <a:lin ang="5400000" scaled="0"/>
                </a:gradFill>
              </a:rPr>
              <a:t>  </a:t>
            </a:r>
            <a:endParaRPr lang="en-US" sz="2353" noProof="1">
              <a:gradFill>
                <a:gsLst>
                  <a:gs pos="1250">
                    <a:srgbClr val="FFFFFF"/>
                  </a:gs>
                  <a:gs pos="100000">
                    <a:srgbClr val="FFFFFF"/>
                  </a:gs>
                </a:gsLst>
                <a:lin ang="5400000" scaled="0"/>
              </a:gradFill>
            </a:endParaRPr>
          </a:p>
        </p:txBody>
      </p:sp>
      <p:sp>
        <p:nvSpPr>
          <p:cNvPr id="19" name="Freeform 18"/>
          <p:cNvSpPr/>
          <p:nvPr/>
        </p:nvSpPr>
        <p:spPr>
          <a:xfrm>
            <a:off x="1047436" y="1311226"/>
            <a:ext cx="3203517" cy="1115568"/>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Orchestrations</a:t>
            </a:r>
            <a:endParaRPr lang="en-US" sz="2549"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Text Placeholder 4"/>
          <p:cNvSpPr txBox="1">
            <a:spLocks/>
          </p:cNvSpPr>
          <p:nvPr/>
        </p:nvSpPr>
        <p:spPr>
          <a:xfrm>
            <a:off x="4384951" y="1301215"/>
            <a:ext cx="6902471" cy="1115568"/>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b="1" dirty="0">
                <a:gradFill>
                  <a:gsLst>
                    <a:gs pos="1250">
                      <a:srgbClr val="FFFFFF"/>
                    </a:gs>
                    <a:gs pos="100000">
                      <a:srgbClr val="FFFFFF"/>
                    </a:gs>
                  </a:gsLst>
                  <a:lin ang="5400000" scaled="0"/>
                </a:gradFill>
                <a:latin typeface="Segoe UI"/>
              </a:rPr>
              <a:t>JUST REBUILD </a:t>
            </a:r>
            <a:r>
              <a:rPr lang="en-US" sz="1961" dirty="0">
                <a:gradFill>
                  <a:gsLst>
                    <a:gs pos="1250">
                      <a:srgbClr val="FFFFFF"/>
                    </a:gs>
                    <a:gs pos="100000">
                      <a:srgbClr val="FFFFFF"/>
                    </a:gs>
                  </a:gsLst>
                  <a:lin ang="5400000" scaled="0"/>
                </a:gradFill>
                <a:latin typeface="Segoe UI"/>
              </a:rPr>
              <a:t>– Open VS, Fix .NET version and deploy</a:t>
            </a:r>
          </a:p>
          <a:p>
            <a:endParaRPr lang="en-US" sz="800" dirty="0">
              <a:gradFill>
                <a:gsLst>
                  <a:gs pos="1250">
                    <a:srgbClr val="FFFFFF"/>
                  </a:gs>
                  <a:gs pos="100000">
                    <a:srgbClr val="FFFFFF"/>
                  </a:gs>
                </a:gsLst>
                <a:lin ang="5400000" scaled="0"/>
              </a:gradFill>
              <a:latin typeface="Segoe UI"/>
            </a:endParaRPr>
          </a:p>
          <a:p>
            <a:r>
              <a:rPr lang="en-US" sz="1961" b="1" dirty="0">
                <a:solidFill>
                  <a:srgbClr val="FFFF00"/>
                </a:solidFill>
                <a:latin typeface="Segoe UI"/>
              </a:rPr>
              <a:t>WARNING</a:t>
            </a:r>
            <a:r>
              <a:rPr lang="en-US" sz="1961" dirty="0">
                <a:gradFill>
                  <a:gsLst>
                    <a:gs pos="1250">
                      <a:srgbClr val="FFFFFF"/>
                    </a:gs>
                    <a:gs pos="100000">
                      <a:srgbClr val="FFFFFF"/>
                    </a:gs>
                  </a:gsLst>
                  <a:lin ang="5400000" scaled="0"/>
                </a:gradFill>
                <a:latin typeface="Segoe UI"/>
              </a:rPr>
              <a:t>: String </a:t>
            </a:r>
            <a:r>
              <a:rPr lang="en-US" sz="1961" dirty="0" err="1">
                <a:gradFill>
                  <a:gsLst>
                    <a:gs pos="1250">
                      <a:srgbClr val="FFFFFF"/>
                    </a:gs>
                    <a:gs pos="100000">
                      <a:srgbClr val="FFFFFF"/>
                    </a:gs>
                  </a:gsLst>
                  <a:lin ang="5400000" scaled="0"/>
                </a:gradFill>
                <a:latin typeface="Segoe UI"/>
              </a:rPr>
              <a:t>concat</a:t>
            </a:r>
            <a:r>
              <a:rPr lang="en-US" sz="1961" dirty="0">
                <a:gradFill>
                  <a:gsLst>
                    <a:gs pos="1250">
                      <a:srgbClr val="FFFFFF"/>
                    </a:gs>
                    <a:gs pos="100000">
                      <a:srgbClr val="FFFFFF"/>
                    </a:gs>
                  </a:gsLst>
                  <a:lin ang="5400000" scaled="0"/>
                </a:gradFill>
                <a:latin typeface="Segoe UI"/>
              </a:rPr>
              <a:t> behaviors</a:t>
            </a:r>
          </a:p>
        </p:txBody>
      </p:sp>
      <p:pic>
        <p:nvPicPr>
          <p:cNvPr id="4" name="Picture 3"/>
          <p:cNvPicPr>
            <a:picLocks noChangeAspect="1"/>
          </p:cNvPicPr>
          <p:nvPr/>
        </p:nvPicPr>
        <p:blipFill>
          <a:blip r:embed="rId3"/>
          <a:stretch>
            <a:fillRect/>
          </a:stretch>
        </p:blipFill>
        <p:spPr>
          <a:xfrm rot="18875390">
            <a:off x="3432316" y="1383967"/>
            <a:ext cx="952633" cy="952633"/>
          </a:xfrm>
          <a:prstGeom prst="rect">
            <a:avLst/>
          </a:prstGeom>
        </p:spPr>
      </p:pic>
      <p:pic>
        <p:nvPicPr>
          <p:cNvPr id="6" name="Picture 5"/>
          <p:cNvPicPr>
            <a:picLocks noChangeAspect="1"/>
          </p:cNvPicPr>
          <p:nvPr/>
        </p:nvPicPr>
        <p:blipFill>
          <a:blip r:embed="rId4"/>
          <a:stretch>
            <a:fillRect/>
          </a:stretch>
        </p:blipFill>
        <p:spPr>
          <a:xfrm>
            <a:off x="3436946" y="2559745"/>
            <a:ext cx="5318109" cy="1804851"/>
          </a:xfrm>
          <a:prstGeom prst="rect">
            <a:avLst/>
          </a:prstGeom>
        </p:spPr>
      </p:pic>
      <p:pic>
        <p:nvPicPr>
          <p:cNvPr id="7" name="Picture 6"/>
          <p:cNvPicPr>
            <a:picLocks noChangeAspect="1"/>
          </p:cNvPicPr>
          <p:nvPr/>
        </p:nvPicPr>
        <p:blipFill>
          <a:blip r:embed="rId5"/>
          <a:stretch>
            <a:fillRect/>
          </a:stretch>
        </p:blipFill>
        <p:spPr>
          <a:xfrm>
            <a:off x="1384720" y="4450690"/>
            <a:ext cx="9422561" cy="2236288"/>
          </a:xfrm>
          <a:prstGeom prst="rect">
            <a:avLst/>
          </a:prstGeom>
        </p:spPr>
      </p:pic>
    </p:spTree>
    <p:extLst>
      <p:ext uri="{BB962C8B-B14F-4D97-AF65-F5344CB8AC3E}">
        <p14:creationId xmlns:p14="http://schemas.microsoft.com/office/powerpoint/2010/main" val="7887519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236824" y="487"/>
            <a:ext cx="4683873" cy="6886700"/>
          </a:xfrm>
          <a:prstGeom prst="rect">
            <a:avLst/>
          </a:prstGeom>
        </p:spPr>
      </p:pic>
      <p:pic>
        <p:nvPicPr>
          <p:cNvPr id="27" name="Picture 26"/>
          <p:cNvPicPr>
            <a:picLocks noChangeAspect="1"/>
          </p:cNvPicPr>
          <p:nvPr/>
        </p:nvPicPr>
        <p:blipFill>
          <a:blip r:embed="rId4"/>
          <a:stretch>
            <a:fillRect/>
          </a:stretch>
        </p:blipFill>
        <p:spPr>
          <a:xfrm>
            <a:off x="792547" y="4580992"/>
            <a:ext cx="3028535" cy="1969686"/>
          </a:xfrm>
          <a:prstGeom prst="rect">
            <a:avLst/>
          </a:prstGeom>
        </p:spPr>
      </p:pic>
      <p:sp>
        <p:nvSpPr>
          <p:cNvPr id="28" name="TextBox 27"/>
          <p:cNvSpPr txBox="1"/>
          <p:nvPr/>
        </p:nvSpPr>
        <p:spPr>
          <a:xfrm>
            <a:off x="4920698" y="242034"/>
            <a:ext cx="7270438" cy="590931"/>
          </a:xfrm>
          <a:prstGeom prst="rect">
            <a:avLst/>
          </a:prstGeom>
          <a:noFill/>
        </p:spPr>
        <p:txBody>
          <a:bodyPr wrap="square" rtlCol="0">
            <a:spAutoFit/>
          </a:bodyPr>
          <a:lstStyle/>
          <a:p>
            <a:pPr lvl="0" defTabSz="932742">
              <a:lnSpc>
                <a:spcPct val="90000"/>
              </a:lnSpc>
              <a:spcBef>
                <a:spcPct val="0"/>
              </a:spcBef>
              <a:defRPr/>
            </a:pPr>
            <a:r>
              <a:rPr lang="en-US" sz="3600" spc="-102" dirty="0">
                <a:ln w="3175">
                  <a:noFill/>
                </a:ln>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#2 </a:t>
            </a:r>
            <a:r>
              <a:rPr lang="en-US" sz="3600" dirty="0">
                <a:solidFill>
                  <a:srgbClr val="FFFFFF"/>
                </a:solidFill>
                <a:latin typeface="Segoe UI Light"/>
              </a:rPr>
              <a:t>– Base your decision by… </a:t>
            </a:r>
          </a:p>
        </p:txBody>
      </p:sp>
      <p:sp>
        <p:nvSpPr>
          <p:cNvPr id="32" name="TextBox 31"/>
          <p:cNvSpPr txBox="1"/>
          <p:nvPr/>
        </p:nvSpPr>
        <p:spPr>
          <a:xfrm>
            <a:off x="5226272" y="898703"/>
            <a:ext cx="6799496" cy="5555367"/>
          </a:xfrm>
          <a:prstGeom prst="rect">
            <a:avLst/>
          </a:prstGeom>
          <a:noFill/>
        </p:spPr>
        <p:txBody>
          <a:bodyPr wrap="square" rtlCol="0">
            <a:spAutoFit/>
          </a:bodyPr>
          <a:lstStyle/>
          <a:p>
            <a:pPr marL="457112" indent="-457112" defTabSz="914225">
              <a:spcBef>
                <a:spcPts val="1800"/>
              </a:spcBef>
              <a:buFont typeface="Wingdings" panose="05000000000000000000" pitchFamily="2" charset="2"/>
              <a:buChar char="à"/>
            </a:pPr>
            <a:r>
              <a:rPr lang="en-US" sz="1960" dirty="0">
                <a:gradFill>
                  <a:gsLst>
                    <a:gs pos="1250">
                      <a:srgbClr val="FFFFFF"/>
                    </a:gs>
                    <a:gs pos="100000">
                      <a:srgbClr val="FFFFFF"/>
                    </a:gs>
                  </a:gsLst>
                  <a:lin ang="5400000" scaled="0"/>
                </a:gradFill>
                <a:latin typeface="Segoe UI"/>
                <a:sym typeface="Wingdings" panose="05000000000000000000" pitchFamily="2" charset="2"/>
              </a:rPr>
              <a:t>The number of projects you have to migrate</a:t>
            </a:r>
          </a:p>
          <a:p>
            <a:pPr marL="457112" indent="-457112" defTabSz="914225">
              <a:spcBef>
                <a:spcPts val="1800"/>
              </a:spcBef>
              <a:buFont typeface="Wingdings" panose="05000000000000000000" pitchFamily="2" charset="2"/>
              <a:buChar char="à"/>
            </a:pPr>
            <a:r>
              <a:rPr lang="en-US" sz="1960" b="1" dirty="0">
                <a:gradFill>
                  <a:gsLst>
                    <a:gs pos="1250">
                      <a:srgbClr val="FFFFFF"/>
                    </a:gs>
                    <a:gs pos="100000">
                      <a:srgbClr val="FFFFFF"/>
                    </a:gs>
                  </a:gsLst>
                  <a:lin ang="5400000" scaled="0"/>
                </a:gradFill>
                <a:latin typeface="Segoe UI"/>
                <a:sym typeface="Wingdings" panose="05000000000000000000" pitchFamily="2" charset="2"/>
              </a:rPr>
              <a:t>By the structure of Visual Studio solutions</a:t>
            </a:r>
          </a:p>
          <a:p>
            <a:pPr marL="457112" indent="-457112" defTabSz="914225">
              <a:spcBef>
                <a:spcPts val="1800"/>
              </a:spcBef>
              <a:buFont typeface="Wingdings" panose="05000000000000000000" pitchFamily="2" charset="2"/>
              <a:buChar char="à"/>
            </a:pPr>
            <a:r>
              <a:rPr lang="en-US" sz="1960" dirty="0">
                <a:gradFill>
                  <a:gsLst>
                    <a:gs pos="1250">
                      <a:srgbClr val="FFFFFF"/>
                    </a:gs>
                    <a:gs pos="100000">
                      <a:srgbClr val="FFFFFF"/>
                    </a:gs>
                  </a:gsLst>
                  <a:lin ang="5400000" scaled="0"/>
                </a:gradFill>
                <a:latin typeface="Segoe UI"/>
                <a:sym typeface="Wingdings" panose="05000000000000000000" pitchFamily="2" charset="2"/>
              </a:rPr>
              <a:t>The number of features you have to migrate</a:t>
            </a:r>
          </a:p>
          <a:p>
            <a:pPr marL="914312" lvl="1" indent="-457112" defTabSz="914225">
              <a:spcBef>
                <a:spcPts val="1800"/>
              </a:spcBef>
              <a:buFont typeface="Wingdings" panose="05000000000000000000" pitchFamily="2" charset="2"/>
              <a:buChar char="à"/>
            </a:pPr>
            <a:r>
              <a:rPr lang="en-US" sz="1960" dirty="0">
                <a:gradFill>
                  <a:gsLst>
                    <a:gs pos="1250">
                      <a:srgbClr val="FFFFFF"/>
                    </a:gs>
                    <a:gs pos="100000">
                      <a:srgbClr val="FFFFFF"/>
                    </a:gs>
                  </a:gsLst>
                  <a:lin ang="5400000" scaled="0"/>
                </a:gradFill>
                <a:latin typeface="Segoe UI"/>
                <a:sym typeface="Wingdings" panose="05000000000000000000" pitchFamily="2" charset="2"/>
              </a:rPr>
              <a:t>Cross references databases</a:t>
            </a:r>
          </a:p>
          <a:p>
            <a:pPr marL="914312" lvl="1" indent="-457112" defTabSz="914225">
              <a:spcBef>
                <a:spcPts val="1800"/>
              </a:spcBef>
              <a:buFont typeface="Wingdings" panose="05000000000000000000" pitchFamily="2" charset="2"/>
              <a:buChar char="à"/>
            </a:pPr>
            <a:r>
              <a:rPr lang="en-US" sz="1960" dirty="0">
                <a:gradFill>
                  <a:gsLst>
                    <a:gs pos="1250">
                      <a:srgbClr val="FFFFFF"/>
                    </a:gs>
                    <a:gs pos="100000">
                      <a:srgbClr val="FFFFFF"/>
                    </a:gs>
                  </a:gsLst>
                  <a:lin ang="5400000" scaled="0"/>
                </a:gradFill>
                <a:latin typeface="Segoe UI"/>
                <a:sym typeface="Wingdings" panose="05000000000000000000" pitchFamily="2" charset="2"/>
              </a:rPr>
              <a:t>BAM OLAP</a:t>
            </a:r>
          </a:p>
          <a:p>
            <a:pPr marL="914312" lvl="1" indent="-457112" defTabSz="914225">
              <a:spcBef>
                <a:spcPts val="1800"/>
              </a:spcBef>
              <a:buFont typeface="Wingdings" panose="05000000000000000000" pitchFamily="2" charset="2"/>
              <a:buChar char="à"/>
            </a:pPr>
            <a:r>
              <a:rPr lang="en-US" sz="1960" b="1" dirty="0">
                <a:gradFill>
                  <a:gsLst>
                    <a:gs pos="1250">
                      <a:srgbClr val="FFFFFF"/>
                    </a:gs>
                    <a:gs pos="100000">
                      <a:srgbClr val="FFFFFF"/>
                    </a:gs>
                  </a:gsLst>
                  <a:lin ang="5400000" scaled="0"/>
                </a:gradFill>
                <a:latin typeface="Segoe UI"/>
                <a:sym typeface="Wingdings" panose="05000000000000000000" pitchFamily="2" charset="2"/>
              </a:rPr>
              <a:t>EDI </a:t>
            </a:r>
            <a:r>
              <a:rPr lang="en-US" sz="1960" dirty="0">
                <a:gradFill>
                  <a:gsLst>
                    <a:gs pos="1250">
                      <a:srgbClr val="FFFFFF"/>
                    </a:gs>
                    <a:gs pos="100000">
                      <a:srgbClr val="FFFFFF"/>
                    </a:gs>
                  </a:gsLst>
                  <a:lin ang="5400000" scaled="0"/>
                </a:gradFill>
                <a:latin typeface="Segoe UI"/>
                <a:sym typeface="Wingdings" panose="05000000000000000000" pitchFamily="2" charset="2"/>
              </a:rPr>
              <a:t>and others…</a:t>
            </a:r>
          </a:p>
          <a:p>
            <a:pPr marL="457112" indent="-457112" defTabSz="914225">
              <a:spcBef>
                <a:spcPts val="1800"/>
              </a:spcBef>
              <a:buFont typeface="Wingdings" panose="05000000000000000000" pitchFamily="2" charset="2"/>
              <a:buChar char="à"/>
            </a:pPr>
            <a:r>
              <a:rPr lang="en-US" sz="1960" dirty="0">
                <a:gradFill>
                  <a:gsLst>
                    <a:gs pos="1250">
                      <a:srgbClr val="FFFFFF"/>
                    </a:gs>
                    <a:gs pos="100000">
                      <a:srgbClr val="FFFFFF"/>
                    </a:gs>
                  </a:gsLst>
                  <a:lin ang="5400000" scaled="0"/>
                </a:gradFill>
                <a:sym typeface="Wingdings" panose="05000000000000000000" pitchFamily="2" charset="2"/>
              </a:rPr>
              <a:t>The adapters that you need to migrate</a:t>
            </a:r>
          </a:p>
          <a:p>
            <a:pPr marL="914312" lvl="1" indent="-457112" defTabSz="914225">
              <a:spcBef>
                <a:spcPts val="1800"/>
              </a:spcBef>
              <a:buFont typeface="Wingdings" panose="05000000000000000000" pitchFamily="2" charset="2"/>
              <a:buChar char="à"/>
            </a:pPr>
            <a:r>
              <a:rPr lang="en-US" sz="1960" dirty="0">
                <a:gradFill>
                  <a:gsLst>
                    <a:gs pos="1250">
                      <a:srgbClr val="FFFFFF"/>
                    </a:gs>
                    <a:gs pos="100000">
                      <a:srgbClr val="FFFFFF"/>
                    </a:gs>
                  </a:gsLst>
                  <a:lin ang="5400000" scaled="0"/>
                </a:gradFill>
                <a:sym typeface="Wingdings" panose="05000000000000000000" pitchFamily="2" charset="2"/>
              </a:rPr>
              <a:t>The “old” SAP Adapter is forever gone!</a:t>
            </a:r>
          </a:p>
          <a:p>
            <a:pPr marL="914312" lvl="1" indent="-457112" defTabSz="914225">
              <a:spcBef>
                <a:spcPts val="1800"/>
              </a:spcBef>
              <a:buFont typeface="Wingdings" panose="05000000000000000000" pitchFamily="2" charset="2"/>
              <a:buChar char="à"/>
            </a:pPr>
            <a:r>
              <a:rPr lang="en-US" sz="1960" dirty="0">
                <a:gradFill>
                  <a:gsLst>
                    <a:gs pos="1250">
                      <a:srgbClr val="FFFFFF"/>
                    </a:gs>
                    <a:gs pos="100000">
                      <a:srgbClr val="FFFFFF"/>
                    </a:gs>
                  </a:gsLst>
                  <a:lin ang="5400000" scaled="0"/>
                </a:gradFill>
                <a:sym typeface="Wingdings" panose="05000000000000000000" pitchFamily="2" charset="2"/>
              </a:rPr>
              <a:t>You still have SQL, SOAP Adapter, …</a:t>
            </a:r>
          </a:p>
          <a:p>
            <a:pPr marL="457112" indent="-457112" defTabSz="914225">
              <a:spcBef>
                <a:spcPts val="1800"/>
              </a:spcBef>
              <a:buFont typeface="Wingdings" panose="05000000000000000000" pitchFamily="2" charset="2"/>
              <a:buChar char="à"/>
            </a:pPr>
            <a:r>
              <a:rPr lang="en-US" sz="1960" b="1" dirty="0">
                <a:gradFill>
                  <a:gsLst>
                    <a:gs pos="1250">
                      <a:srgbClr val="FFFFFF"/>
                    </a:gs>
                    <a:gs pos="100000">
                      <a:srgbClr val="FFFFFF"/>
                    </a:gs>
                  </a:gsLst>
                  <a:lin ang="5400000" scaled="0"/>
                </a:gradFill>
                <a:sym typeface="Wingdings" panose="05000000000000000000" pitchFamily="2" charset="2"/>
              </a:rPr>
              <a:t>The number of transformations (maps) </a:t>
            </a:r>
            <a:br>
              <a:rPr lang="en-US" sz="1960" b="1" dirty="0">
                <a:gradFill>
                  <a:gsLst>
                    <a:gs pos="1250">
                      <a:srgbClr val="FFFFFF"/>
                    </a:gs>
                    <a:gs pos="100000">
                      <a:srgbClr val="FFFFFF"/>
                    </a:gs>
                  </a:gsLst>
                  <a:lin ang="5400000" scaled="0"/>
                </a:gradFill>
                <a:sym typeface="Wingdings" panose="05000000000000000000" pitchFamily="2" charset="2"/>
              </a:rPr>
            </a:br>
            <a:r>
              <a:rPr lang="en-US" sz="1960" b="1" dirty="0">
                <a:gradFill>
                  <a:gsLst>
                    <a:gs pos="1250">
                      <a:srgbClr val="FFFFFF"/>
                    </a:gs>
                    <a:gs pos="100000">
                      <a:srgbClr val="FFFFFF"/>
                    </a:gs>
                  </a:gsLst>
                  <a:lin ang="5400000" scaled="0"/>
                </a:gradFill>
                <a:sym typeface="Wingdings" panose="05000000000000000000" pitchFamily="2" charset="2"/>
              </a:rPr>
              <a:t>that exist in the solutions</a:t>
            </a:r>
          </a:p>
        </p:txBody>
      </p:sp>
      <p:sp>
        <p:nvSpPr>
          <p:cNvPr id="33" name="Rounded Rectangle 32"/>
          <p:cNvSpPr/>
          <p:nvPr/>
        </p:nvSpPr>
        <p:spPr>
          <a:xfrm>
            <a:off x="907005" y="1043071"/>
            <a:ext cx="1562764" cy="1562764"/>
          </a:xfrm>
          <a:prstGeom prst="roundRect">
            <a:avLst>
              <a:gd name="adj" fmla="val 6463"/>
            </a:avLst>
          </a:prstGeom>
          <a:solidFill>
            <a:srgbClr val="B00000"/>
          </a:solidFill>
          <a:ln>
            <a:solidFill>
              <a:srgbClr val="B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400"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EDI</a:t>
            </a:r>
            <a:r>
              <a:rPr lang="en-US" sz="14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BAM OLAP </a:t>
            </a:r>
            <a:r>
              <a:rPr lang="en-US" sz="1400" dirty="0">
                <a:solidFill>
                  <a:srgbClr val="FFFFFF"/>
                </a:solidFill>
                <a:latin typeface="Segoe UI Light"/>
              </a:rPr>
              <a:t>or </a:t>
            </a:r>
            <a:r>
              <a:rPr lang="en-US" sz="1400"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Cross References</a:t>
            </a:r>
          </a:p>
          <a:p>
            <a:pPr algn="ctr" defTabSz="914225"/>
            <a:r>
              <a:rPr lang="en-US" sz="1400" dirty="0">
                <a:solidFill>
                  <a:srgbClr val="FFFFFF"/>
                </a:solidFill>
                <a:latin typeface="Segoe UI Light"/>
              </a:rPr>
              <a:t>can provide some challenges!</a:t>
            </a:r>
          </a:p>
        </p:txBody>
      </p:sp>
      <p:sp>
        <p:nvSpPr>
          <p:cNvPr id="34" name="Rounded Rectangle 33"/>
          <p:cNvSpPr/>
          <p:nvPr/>
        </p:nvSpPr>
        <p:spPr>
          <a:xfrm>
            <a:off x="2622556" y="1052962"/>
            <a:ext cx="1562764" cy="1562764"/>
          </a:xfrm>
          <a:prstGeom prst="roundRect">
            <a:avLst>
              <a:gd name="adj" fmla="val 6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568" dirty="0">
                <a:solidFill>
                  <a:srgbClr val="FFFFFF"/>
                </a:solidFill>
                <a:latin typeface="Segoe UI Light"/>
              </a:rPr>
              <a:t>A good </a:t>
            </a:r>
            <a:r>
              <a:rPr lang="en-US" sz="1568"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Visual Studio solution structure </a:t>
            </a:r>
            <a:r>
              <a:rPr lang="en-US" sz="1568" dirty="0">
                <a:solidFill>
                  <a:srgbClr val="FFFFFF"/>
                </a:solidFill>
                <a:latin typeface="Segoe UI Light"/>
              </a:rPr>
              <a:t>is really important!</a:t>
            </a:r>
          </a:p>
        </p:txBody>
      </p:sp>
      <p:sp>
        <p:nvSpPr>
          <p:cNvPr id="35" name="Rounded Rectangle 34"/>
          <p:cNvSpPr/>
          <p:nvPr/>
        </p:nvSpPr>
        <p:spPr>
          <a:xfrm>
            <a:off x="2622556" y="2743299"/>
            <a:ext cx="1562764" cy="1562764"/>
          </a:xfrm>
          <a:prstGeom prst="roundRect">
            <a:avLst>
              <a:gd name="adj" fmla="val 6463"/>
            </a:avLst>
          </a:prstGeom>
          <a:solidFill>
            <a:srgbClr val="F97E23"/>
          </a:solidFill>
          <a:ln>
            <a:solidFill>
              <a:srgbClr val="F97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a:rPr>
              <a:t>The number of </a:t>
            </a:r>
            <a:r>
              <a:rPr lang="en-US"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maps</a:t>
            </a:r>
            <a:r>
              <a:rPr lang="en-US" dirty="0">
                <a:solidFill>
                  <a:srgbClr val="FFFFFF"/>
                </a:solidFill>
                <a:latin typeface="Segoe UI Light"/>
              </a:rPr>
              <a:t> you have!</a:t>
            </a:r>
          </a:p>
        </p:txBody>
      </p:sp>
      <p:pic>
        <p:nvPicPr>
          <p:cNvPr id="50" name="Picture 49"/>
          <p:cNvPicPr>
            <a:picLocks noChangeAspect="1"/>
          </p:cNvPicPr>
          <p:nvPr/>
        </p:nvPicPr>
        <p:blipFill>
          <a:blip r:embed="rId5"/>
          <a:stretch>
            <a:fillRect/>
          </a:stretch>
        </p:blipFill>
        <p:spPr>
          <a:xfrm rot="18454135">
            <a:off x="8774503" y="3927180"/>
            <a:ext cx="5826323" cy="3277308"/>
          </a:xfrm>
          <a:prstGeom prst="rect">
            <a:avLst/>
          </a:prstGeom>
        </p:spPr>
      </p:pic>
      <p:sp>
        <p:nvSpPr>
          <p:cNvPr id="51" name="Rounded Rectangle 50"/>
          <p:cNvSpPr/>
          <p:nvPr/>
        </p:nvSpPr>
        <p:spPr>
          <a:xfrm>
            <a:off x="907005" y="2743299"/>
            <a:ext cx="1562764" cy="1562764"/>
          </a:xfrm>
          <a:prstGeom prst="roundRect">
            <a:avLst>
              <a:gd name="adj" fmla="val 6463"/>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SAP adapter </a:t>
            </a:r>
            <a:r>
              <a:rPr lang="en-US" sz="1600" dirty="0">
                <a:solidFill>
                  <a:srgbClr val="FFFFFF"/>
                </a:solidFill>
                <a:latin typeface="Segoe UI Light"/>
              </a:rPr>
              <a:t>is probably the only adapter that was really discontinuous!</a:t>
            </a:r>
          </a:p>
        </p:txBody>
      </p:sp>
    </p:spTree>
    <p:extLst>
      <p:ext uri="{BB962C8B-B14F-4D97-AF65-F5344CB8AC3E}">
        <p14:creationId xmlns:p14="http://schemas.microsoft.com/office/powerpoint/2010/main" val="19616197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0"/>
                                  </p:stCondLst>
                                  <p:childTnLst>
                                    <p:animClr clrSpc="rgb" dir="cw">
                                      <p:cBhvr override="childStyle">
                                        <p:cTn id="6" dur="250" autoRev="1" fill="remove"/>
                                        <p:tgtEl>
                                          <p:spTgt spid="33"/>
                                        </p:tgtEl>
                                        <p:attrNameLst>
                                          <p:attrName>style.color</p:attrName>
                                        </p:attrNameLst>
                                      </p:cBhvr>
                                      <p:to>
                                        <a:schemeClr val="bg1"/>
                                      </p:to>
                                    </p:animClr>
                                    <p:animClr clrSpc="rgb" dir="cw">
                                      <p:cBhvr>
                                        <p:cTn id="7" dur="250" autoRev="1" fill="remove"/>
                                        <p:tgtEl>
                                          <p:spTgt spid="33"/>
                                        </p:tgtEl>
                                        <p:attrNameLst>
                                          <p:attrName>fillcolor</p:attrName>
                                        </p:attrNameLst>
                                      </p:cBhvr>
                                      <p:to>
                                        <a:schemeClr val="bg1"/>
                                      </p:to>
                                    </p:animClr>
                                    <p:set>
                                      <p:cBhvr>
                                        <p:cTn id="8" dur="250" autoRev="1" fill="remove"/>
                                        <p:tgtEl>
                                          <p:spTgt spid="33"/>
                                        </p:tgtEl>
                                        <p:attrNameLst>
                                          <p:attrName>fill.type</p:attrName>
                                        </p:attrNameLst>
                                      </p:cBhvr>
                                      <p:to>
                                        <p:strVal val="solid"/>
                                      </p:to>
                                    </p:set>
                                    <p:set>
                                      <p:cBhvr>
                                        <p:cTn id="9" dur="250" autoRev="1" fill="remove"/>
                                        <p:tgtEl>
                                          <p:spTgt spid="33"/>
                                        </p:tgtEl>
                                        <p:attrNameLst>
                                          <p:attrName>fill.on</p:attrName>
                                        </p:attrNameLst>
                                      </p:cBhvr>
                                      <p:to>
                                        <p:strVal val="true"/>
                                      </p:to>
                                    </p:set>
                                  </p:childTnLst>
                                </p:cTn>
                              </p:par>
                            </p:childTnLst>
                          </p:cTn>
                        </p:par>
                        <p:par>
                          <p:cTn id="10" fill="hold">
                            <p:stCondLst>
                              <p:cond delay="500"/>
                            </p:stCondLst>
                            <p:childTnLst>
                              <p:par>
                                <p:cTn id="11" presetID="27" presetClass="emph" presetSubtype="0" fill="remove" grpId="0" nodeType="afterEffect">
                                  <p:stCondLst>
                                    <p:cond delay="0"/>
                                  </p:stCondLst>
                                  <p:childTnLst>
                                    <p:animClr clrSpc="rgb" dir="cw">
                                      <p:cBhvr override="childStyle">
                                        <p:cTn id="12" dur="250" autoRev="1" fill="remove"/>
                                        <p:tgtEl>
                                          <p:spTgt spid="34"/>
                                        </p:tgtEl>
                                        <p:attrNameLst>
                                          <p:attrName>style.color</p:attrName>
                                        </p:attrNameLst>
                                      </p:cBhvr>
                                      <p:to>
                                        <a:schemeClr val="bg1"/>
                                      </p:to>
                                    </p:animClr>
                                    <p:animClr clrSpc="rgb" dir="cw">
                                      <p:cBhvr>
                                        <p:cTn id="13" dur="250" autoRev="1" fill="remove"/>
                                        <p:tgtEl>
                                          <p:spTgt spid="34"/>
                                        </p:tgtEl>
                                        <p:attrNameLst>
                                          <p:attrName>fillcolor</p:attrName>
                                        </p:attrNameLst>
                                      </p:cBhvr>
                                      <p:to>
                                        <a:schemeClr val="bg1"/>
                                      </p:to>
                                    </p:animClr>
                                    <p:set>
                                      <p:cBhvr>
                                        <p:cTn id="14" dur="250" autoRev="1" fill="remove"/>
                                        <p:tgtEl>
                                          <p:spTgt spid="34"/>
                                        </p:tgtEl>
                                        <p:attrNameLst>
                                          <p:attrName>fill.type</p:attrName>
                                        </p:attrNameLst>
                                      </p:cBhvr>
                                      <p:to>
                                        <p:strVal val="solid"/>
                                      </p:to>
                                    </p:set>
                                    <p:set>
                                      <p:cBhvr>
                                        <p:cTn id="15" dur="250" autoRev="1" fill="remove"/>
                                        <p:tgtEl>
                                          <p:spTgt spid="34"/>
                                        </p:tgtEl>
                                        <p:attrNameLst>
                                          <p:attrName>fill.on</p:attrName>
                                        </p:attrNameLst>
                                      </p:cBhvr>
                                      <p:to>
                                        <p:strVal val="true"/>
                                      </p:to>
                                    </p:set>
                                  </p:childTnLst>
                                </p:cTn>
                              </p:par>
                            </p:childTnLst>
                          </p:cTn>
                        </p:par>
                        <p:par>
                          <p:cTn id="16" fill="hold">
                            <p:stCondLst>
                              <p:cond delay="1000"/>
                            </p:stCondLst>
                            <p:childTnLst>
                              <p:par>
                                <p:cTn id="17" presetID="27" presetClass="emph" presetSubtype="0" fill="remove" grpId="0" nodeType="afterEffect">
                                  <p:stCondLst>
                                    <p:cond delay="0"/>
                                  </p:stCondLst>
                                  <p:childTnLst>
                                    <p:animClr clrSpc="rgb" dir="cw">
                                      <p:cBhvr override="childStyle">
                                        <p:cTn id="18" dur="250" autoRev="1" fill="remove"/>
                                        <p:tgtEl>
                                          <p:spTgt spid="51"/>
                                        </p:tgtEl>
                                        <p:attrNameLst>
                                          <p:attrName>style.color</p:attrName>
                                        </p:attrNameLst>
                                      </p:cBhvr>
                                      <p:to>
                                        <a:schemeClr val="bg1"/>
                                      </p:to>
                                    </p:animClr>
                                    <p:animClr clrSpc="rgb" dir="cw">
                                      <p:cBhvr>
                                        <p:cTn id="19" dur="250" autoRev="1" fill="remove"/>
                                        <p:tgtEl>
                                          <p:spTgt spid="51"/>
                                        </p:tgtEl>
                                        <p:attrNameLst>
                                          <p:attrName>fillcolor</p:attrName>
                                        </p:attrNameLst>
                                      </p:cBhvr>
                                      <p:to>
                                        <a:schemeClr val="bg1"/>
                                      </p:to>
                                    </p:animClr>
                                    <p:set>
                                      <p:cBhvr>
                                        <p:cTn id="20" dur="250" autoRev="1" fill="remove"/>
                                        <p:tgtEl>
                                          <p:spTgt spid="51"/>
                                        </p:tgtEl>
                                        <p:attrNameLst>
                                          <p:attrName>fill.type</p:attrName>
                                        </p:attrNameLst>
                                      </p:cBhvr>
                                      <p:to>
                                        <p:strVal val="solid"/>
                                      </p:to>
                                    </p:set>
                                    <p:set>
                                      <p:cBhvr>
                                        <p:cTn id="21" dur="250" autoRev="1" fill="remove"/>
                                        <p:tgtEl>
                                          <p:spTgt spid="51"/>
                                        </p:tgtEl>
                                        <p:attrNameLst>
                                          <p:attrName>fill.on</p:attrName>
                                        </p:attrNameLst>
                                      </p:cBhvr>
                                      <p:to>
                                        <p:strVal val="true"/>
                                      </p:to>
                                    </p:set>
                                  </p:childTnLst>
                                </p:cTn>
                              </p:par>
                            </p:childTnLst>
                          </p:cTn>
                        </p:par>
                        <p:par>
                          <p:cTn id="22" fill="hold">
                            <p:stCondLst>
                              <p:cond delay="1500"/>
                            </p:stCondLst>
                            <p:childTnLst>
                              <p:par>
                                <p:cTn id="23" presetID="27" presetClass="emph" presetSubtype="0" fill="remove" grpId="0" nodeType="afterEffect">
                                  <p:stCondLst>
                                    <p:cond delay="0"/>
                                  </p:stCondLst>
                                  <p:childTnLst>
                                    <p:animClr clrSpc="rgb" dir="cw">
                                      <p:cBhvr override="childStyle">
                                        <p:cTn id="24" dur="250" autoRev="1" fill="remove"/>
                                        <p:tgtEl>
                                          <p:spTgt spid="35"/>
                                        </p:tgtEl>
                                        <p:attrNameLst>
                                          <p:attrName>style.color</p:attrName>
                                        </p:attrNameLst>
                                      </p:cBhvr>
                                      <p:to>
                                        <a:schemeClr val="bg1"/>
                                      </p:to>
                                    </p:animClr>
                                    <p:animClr clrSpc="rgb" dir="cw">
                                      <p:cBhvr>
                                        <p:cTn id="25" dur="250" autoRev="1" fill="remove"/>
                                        <p:tgtEl>
                                          <p:spTgt spid="35"/>
                                        </p:tgtEl>
                                        <p:attrNameLst>
                                          <p:attrName>fillcolor</p:attrName>
                                        </p:attrNameLst>
                                      </p:cBhvr>
                                      <p:to>
                                        <a:schemeClr val="bg1"/>
                                      </p:to>
                                    </p:animClr>
                                    <p:set>
                                      <p:cBhvr>
                                        <p:cTn id="26" dur="250" autoRev="1" fill="remove"/>
                                        <p:tgtEl>
                                          <p:spTgt spid="35"/>
                                        </p:tgtEl>
                                        <p:attrNameLst>
                                          <p:attrName>fill.type</p:attrName>
                                        </p:attrNameLst>
                                      </p:cBhvr>
                                      <p:to>
                                        <p:strVal val="solid"/>
                                      </p:to>
                                    </p:set>
                                    <p:set>
                                      <p:cBhvr>
                                        <p:cTn id="27" dur="25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5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2698" y="-324"/>
            <a:ext cx="4684537" cy="6887677"/>
          </a:xfrm>
          <a:prstGeom prst="rect">
            <a:avLst/>
          </a:prstGeom>
        </p:spPr>
      </p:pic>
      <p:pic>
        <p:nvPicPr>
          <p:cNvPr id="3" name="Picture 2"/>
          <p:cNvPicPr>
            <a:picLocks noChangeAspect="1"/>
          </p:cNvPicPr>
          <p:nvPr/>
        </p:nvPicPr>
        <p:blipFill>
          <a:blip r:embed="rId3"/>
          <a:stretch>
            <a:fillRect/>
          </a:stretch>
        </p:blipFill>
        <p:spPr>
          <a:xfrm>
            <a:off x="833118" y="-324"/>
            <a:ext cx="3494076" cy="4261326"/>
          </a:xfrm>
          <a:prstGeom prst="rect">
            <a:avLst/>
          </a:prstGeom>
        </p:spPr>
      </p:pic>
      <p:grpSp>
        <p:nvGrpSpPr>
          <p:cNvPr id="4" name="Group 3"/>
          <p:cNvGrpSpPr/>
          <p:nvPr/>
        </p:nvGrpSpPr>
        <p:grpSpPr>
          <a:xfrm>
            <a:off x="639839" y="4550410"/>
            <a:ext cx="3743059" cy="2024993"/>
            <a:chOff x="2068522" y="5304002"/>
            <a:chExt cx="2350695" cy="1271725"/>
          </a:xfrm>
        </p:grpSpPr>
        <p:pic>
          <p:nvPicPr>
            <p:cNvPr id="7" name="Picture 6"/>
            <p:cNvPicPr>
              <a:picLocks noChangeAspect="1"/>
            </p:cNvPicPr>
            <p:nvPr/>
          </p:nvPicPr>
          <p:blipFill>
            <a:blip r:embed="rId4"/>
            <a:stretch>
              <a:fillRect/>
            </a:stretch>
          </p:blipFill>
          <p:spPr>
            <a:xfrm>
              <a:off x="3115900" y="5304002"/>
              <a:ext cx="745067" cy="1271725"/>
            </a:xfrm>
            <a:prstGeom prst="rect">
              <a:avLst/>
            </a:prstGeom>
          </p:spPr>
        </p:pic>
        <p:pic>
          <p:nvPicPr>
            <p:cNvPr id="8" name="Picture 7"/>
            <p:cNvPicPr>
              <a:picLocks noChangeAspect="1"/>
            </p:cNvPicPr>
            <p:nvPr/>
          </p:nvPicPr>
          <p:blipFill>
            <a:blip r:embed="rId5"/>
            <a:stretch>
              <a:fillRect/>
            </a:stretch>
          </p:blipFill>
          <p:spPr>
            <a:xfrm>
              <a:off x="2068522" y="5327841"/>
              <a:ext cx="690577" cy="1242150"/>
            </a:xfrm>
            <a:prstGeom prst="rect">
              <a:avLst/>
            </a:prstGeom>
          </p:spPr>
        </p:pic>
        <p:pic>
          <p:nvPicPr>
            <p:cNvPr id="9" name="Picture 8"/>
            <p:cNvPicPr>
              <a:picLocks noChangeAspect="1"/>
            </p:cNvPicPr>
            <p:nvPr/>
          </p:nvPicPr>
          <p:blipFill>
            <a:blip r:embed="rId6"/>
            <a:stretch>
              <a:fillRect/>
            </a:stretch>
          </p:blipFill>
          <p:spPr>
            <a:xfrm>
              <a:off x="3712250" y="5327841"/>
              <a:ext cx="706967" cy="1242150"/>
            </a:xfrm>
            <a:prstGeom prst="rect">
              <a:avLst/>
            </a:prstGeom>
          </p:spPr>
        </p:pic>
        <p:pic>
          <p:nvPicPr>
            <p:cNvPr id="10" name="Picture 9"/>
            <p:cNvPicPr>
              <a:picLocks noChangeAspect="1"/>
            </p:cNvPicPr>
            <p:nvPr/>
          </p:nvPicPr>
          <p:blipFill>
            <a:blip r:embed="rId7"/>
            <a:stretch>
              <a:fillRect/>
            </a:stretch>
          </p:blipFill>
          <p:spPr>
            <a:xfrm>
              <a:off x="2640280" y="5408116"/>
              <a:ext cx="546100" cy="1161875"/>
            </a:xfrm>
            <a:prstGeom prst="rect">
              <a:avLst/>
            </a:prstGeom>
          </p:spPr>
        </p:pic>
      </p:grpSp>
      <p:sp>
        <p:nvSpPr>
          <p:cNvPr id="11" name="TextBox 10"/>
          <p:cNvSpPr txBox="1"/>
          <p:nvPr/>
        </p:nvSpPr>
        <p:spPr>
          <a:xfrm>
            <a:off x="4920698" y="242034"/>
            <a:ext cx="7270438" cy="590931"/>
          </a:xfrm>
          <a:prstGeom prst="rect">
            <a:avLst/>
          </a:prstGeom>
          <a:noFill/>
        </p:spPr>
        <p:txBody>
          <a:bodyPr wrap="square" rtlCol="0">
            <a:spAutoFit/>
          </a:bodyPr>
          <a:lstStyle/>
          <a:p>
            <a:pPr lvl="0" defTabSz="932742">
              <a:lnSpc>
                <a:spcPct val="90000"/>
              </a:lnSpc>
              <a:spcBef>
                <a:spcPct val="0"/>
              </a:spcBef>
              <a:defRPr/>
            </a:pPr>
            <a:r>
              <a:rPr lang="en-US" sz="3600" spc="-102" dirty="0">
                <a:ln w="3175">
                  <a:noFill/>
                </a:ln>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#2 </a:t>
            </a:r>
            <a:r>
              <a:rPr lang="en-US" sz="3600" dirty="0">
                <a:solidFill>
                  <a:srgbClr val="FFFFFF"/>
                </a:solidFill>
                <a:latin typeface="Segoe UI Light"/>
              </a:rPr>
              <a:t>– Base your decision by… </a:t>
            </a:r>
          </a:p>
        </p:txBody>
      </p:sp>
      <p:sp>
        <p:nvSpPr>
          <p:cNvPr id="12" name="TextBox 11"/>
          <p:cNvSpPr txBox="1"/>
          <p:nvPr/>
        </p:nvSpPr>
        <p:spPr>
          <a:xfrm>
            <a:off x="5226272" y="1130933"/>
            <a:ext cx="6799496" cy="4795159"/>
          </a:xfrm>
          <a:prstGeom prst="rect">
            <a:avLst/>
          </a:prstGeom>
          <a:noFill/>
        </p:spPr>
        <p:txBody>
          <a:bodyPr wrap="square" rtlCol="0">
            <a:spAutoFit/>
          </a:bodyPr>
          <a:lstStyle/>
          <a:p>
            <a:pPr marL="457112" indent="-457112" defTabSz="914225">
              <a:spcBef>
                <a:spcPts val="1800"/>
              </a:spcBef>
              <a:buFont typeface="Wingdings" panose="05000000000000000000" pitchFamily="2" charset="2"/>
              <a:buChar char="à"/>
            </a:pPr>
            <a:r>
              <a:rPr lang="en-US" sz="1960" dirty="0">
                <a:gradFill>
                  <a:gsLst>
                    <a:gs pos="1250">
                      <a:srgbClr val="FFFFFF"/>
                    </a:gs>
                    <a:gs pos="100000">
                      <a:srgbClr val="FFFFFF"/>
                    </a:gs>
                  </a:gsLst>
                  <a:lin ang="5400000" scaled="0"/>
                </a:gradFill>
                <a:sym typeface="Wingdings" panose="05000000000000000000" pitchFamily="2" charset="2"/>
              </a:rPr>
              <a:t>Build 3 </a:t>
            </a:r>
            <a:r>
              <a:rPr lang="en-US" sz="1960" dirty="0" err="1">
                <a:gradFill>
                  <a:gsLst>
                    <a:gs pos="1250">
                      <a:srgbClr val="FFFFFF"/>
                    </a:gs>
                    <a:gs pos="100000">
                      <a:srgbClr val="FFFFFF"/>
                    </a:gs>
                  </a:gsLst>
                  <a:lin ang="5400000" scaled="0"/>
                </a:gradFill>
                <a:sym typeface="Wingdings" panose="05000000000000000000" pitchFamily="2" charset="2"/>
              </a:rPr>
              <a:t>Env</a:t>
            </a:r>
            <a:r>
              <a:rPr lang="en-US" sz="1960" dirty="0">
                <a:gradFill>
                  <a:gsLst>
                    <a:gs pos="1250">
                      <a:srgbClr val="FFFFFF"/>
                    </a:gs>
                    <a:gs pos="100000">
                      <a:srgbClr val="FFFFFF"/>
                    </a:gs>
                  </a:gsLst>
                  <a:lin ang="5400000" scaled="0"/>
                </a:gradFill>
                <a:sym typeface="Wingdings" panose="05000000000000000000" pitchFamily="2" charset="2"/>
              </a:rPr>
              <a:t> + 2 Custom adapters + BTS 2006R2 </a:t>
            </a:r>
            <a:r>
              <a:rPr lang="en-US" sz="1960" dirty="0">
                <a:gradFill>
                  <a:gsLst>
                    <a:gs pos="125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17 Integration Solutions</a:t>
            </a:r>
            <a:r>
              <a:rPr lang="en-US" sz="1960" dirty="0">
                <a:gradFill>
                  <a:gsLst>
                    <a:gs pos="1250">
                      <a:srgbClr val="FFFFFF"/>
                    </a:gs>
                    <a:gs pos="100000">
                      <a:srgbClr val="FFFFFF"/>
                    </a:gs>
                  </a:gsLst>
                  <a:lin ang="5400000" scaled="0"/>
                </a:gradFill>
                <a:sym typeface="Wingdings" panose="05000000000000000000" pitchFamily="2" charset="2"/>
              </a:rPr>
              <a:t> (with SAP) in…</a:t>
            </a:r>
          </a:p>
          <a:p>
            <a:pPr marL="457112" indent="-457112" defTabSz="914225">
              <a:spcBef>
                <a:spcPts val="1800"/>
              </a:spcBef>
              <a:buFont typeface="Wingdings" panose="05000000000000000000" pitchFamily="2" charset="2"/>
              <a:buChar char="à"/>
            </a:pPr>
            <a:endParaRPr lang="en-US" sz="1960" b="1" dirty="0">
              <a:gradFill>
                <a:gsLst>
                  <a:gs pos="1250">
                    <a:srgbClr val="FFFFFF"/>
                  </a:gs>
                  <a:gs pos="100000">
                    <a:srgbClr val="FFFFFF"/>
                  </a:gs>
                </a:gsLst>
                <a:lin ang="5400000" scaled="0"/>
              </a:gradFill>
              <a:sym typeface="Wingdings" panose="05000000000000000000" pitchFamily="2" charset="2"/>
            </a:endParaRPr>
          </a:p>
          <a:p>
            <a:pPr marL="457112" indent="-457112" defTabSz="914225">
              <a:spcBef>
                <a:spcPts val="1800"/>
              </a:spcBef>
              <a:buFont typeface="Wingdings" panose="05000000000000000000" pitchFamily="2" charset="2"/>
              <a:buChar char="à"/>
            </a:pPr>
            <a:endParaRPr lang="en-US" sz="1960" b="1" dirty="0">
              <a:gradFill>
                <a:gsLst>
                  <a:gs pos="1250">
                    <a:srgbClr val="FFFFFF"/>
                  </a:gs>
                  <a:gs pos="100000">
                    <a:srgbClr val="FFFFFF"/>
                  </a:gs>
                </a:gsLst>
                <a:lin ang="5400000" scaled="0"/>
              </a:gradFill>
              <a:sym typeface="Wingdings" panose="05000000000000000000" pitchFamily="2" charset="2"/>
            </a:endParaRPr>
          </a:p>
          <a:p>
            <a:pPr marL="457112" indent="-457112" defTabSz="914225">
              <a:spcBef>
                <a:spcPts val="1800"/>
              </a:spcBef>
              <a:buFont typeface="Wingdings" panose="05000000000000000000" pitchFamily="2" charset="2"/>
              <a:buChar char="à"/>
            </a:pPr>
            <a:r>
              <a:rPr lang="en-US" sz="1960" dirty="0">
                <a:gradFill>
                  <a:gsLst>
                    <a:gs pos="1250">
                      <a:srgbClr val="FFFFFF"/>
                    </a:gs>
                    <a:gs pos="100000">
                      <a:srgbClr val="FFFFFF"/>
                    </a:gs>
                  </a:gsLst>
                  <a:lin ang="5400000" scaled="0"/>
                </a:gradFill>
                <a:sym typeface="Wingdings" panose="05000000000000000000" pitchFamily="2" charset="2"/>
              </a:rPr>
              <a:t>Build 3 </a:t>
            </a:r>
            <a:r>
              <a:rPr lang="en-US" sz="1960" dirty="0" err="1">
                <a:gradFill>
                  <a:gsLst>
                    <a:gs pos="1250">
                      <a:srgbClr val="FFFFFF"/>
                    </a:gs>
                    <a:gs pos="100000">
                      <a:srgbClr val="FFFFFF"/>
                    </a:gs>
                  </a:gsLst>
                  <a:lin ang="5400000" scaled="0"/>
                </a:gradFill>
                <a:sym typeface="Wingdings" panose="05000000000000000000" pitchFamily="2" charset="2"/>
              </a:rPr>
              <a:t>Env</a:t>
            </a:r>
            <a:r>
              <a:rPr lang="en-US" sz="1960" dirty="0">
                <a:gradFill>
                  <a:gsLst>
                    <a:gs pos="1250">
                      <a:srgbClr val="FFFFFF"/>
                    </a:gs>
                    <a:gs pos="100000">
                      <a:srgbClr val="FFFFFF"/>
                    </a:gs>
                  </a:gsLst>
                  <a:lin ang="5400000" scaled="0"/>
                </a:gradFill>
                <a:sym typeface="Wingdings" panose="05000000000000000000" pitchFamily="2" charset="2"/>
              </a:rPr>
              <a:t> + 2 Custom adapters + BTS 2006R2 </a:t>
            </a:r>
            <a:r>
              <a:rPr lang="en-US" sz="1960" dirty="0">
                <a:gradFill>
                  <a:gsLst>
                    <a:gs pos="125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10 Integration Solutions </a:t>
            </a:r>
            <a:r>
              <a:rPr lang="en-US" sz="1960" dirty="0">
                <a:gradFill>
                  <a:gsLst>
                    <a:gs pos="1250">
                      <a:srgbClr val="FFFFFF"/>
                    </a:gs>
                    <a:gs pos="100000">
                      <a:srgbClr val="FFFFFF"/>
                    </a:gs>
                  </a:gsLst>
                  <a:lin ang="5400000" scaled="0"/>
                </a:gradFill>
                <a:sym typeface="Wingdings" panose="05000000000000000000" pitchFamily="2" charset="2"/>
              </a:rPr>
              <a:t>(with BAM OLAP) in…</a:t>
            </a:r>
            <a:endParaRPr lang="en-US" sz="1960" b="1" dirty="0">
              <a:gradFill>
                <a:gsLst>
                  <a:gs pos="1250">
                    <a:srgbClr val="FFFFFF"/>
                  </a:gs>
                  <a:gs pos="100000">
                    <a:srgbClr val="FFFFFF"/>
                  </a:gs>
                </a:gsLst>
                <a:lin ang="5400000" scaled="0"/>
              </a:gradFill>
              <a:sym typeface="Wingdings" panose="05000000000000000000" pitchFamily="2" charset="2"/>
            </a:endParaRPr>
          </a:p>
          <a:p>
            <a:pPr marL="457112" indent="-457112" defTabSz="914225">
              <a:spcBef>
                <a:spcPts val="1800"/>
              </a:spcBef>
              <a:buFont typeface="Wingdings" panose="05000000000000000000" pitchFamily="2" charset="2"/>
              <a:buChar char="à"/>
            </a:pPr>
            <a:endParaRPr lang="en-US" sz="1960" b="1" dirty="0">
              <a:gradFill>
                <a:gsLst>
                  <a:gs pos="1250">
                    <a:srgbClr val="FFFFFF"/>
                  </a:gs>
                  <a:gs pos="100000">
                    <a:srgbClr val="FFFFFF"/>
                  </a:gs>
                </a:gsLst>
                <a:lin ang="5400000" scaled="0"/>
              </a:gradFill>
              <a:sym typeface="Wingdings" panose="05000000000000000000" pitchFamily="2" charset="2"/>
            </a:endParaRPr>
          </a:p>
          <a:p>
            <a:pPr defTabSz="914225">
              <a:spcBef>
                <a:spcPts val="1800"/>
              </a:spcBef>
            </a:pPr>
            <a:endParaRPr lang="en-US" sz="1960" b="1" dirty="0">
              <a:gradFill>
                <a:gsLst>
                  <a:gs pos="1250">
                    <a:srgbClr val="FFFFFF"/>
                  </a:gs>
                  <a:gs pos="100000">
                    <a:srgbClr val="FFFFFF"/>
                  </a:gs>
                </a:gsLst>
                <a:lin ang="5400000" scaled="0"/>
              </a:gradFill>
              <a:sym typeface="Wingdings" panose="05000000000000000000" pitchFamily="2" charset="2"/>
            </a:endParaRPr>
          </a:p>
          <a:p>
            <a:pPr marL="457112" indent="-457112" defTabSz="914225">
              <a:spcBef>
                <a:spcPts val="1800"/>
              </a:spcBef>
              <a:buFont typeface="Wingdings" panose="05000000000000000000" pitchFamily="2" charset="2"/>
              <a:buChar char="à"/>
            </a:pPr>
            <a:r>
              <a:rPr lang="en-US" sz="1960" dirty="0">
                <a:gradFill>
                  <a:gsLst>
                    <a:gs pos="1250">
                      <a:srgbClr val="FFFFFF"/>
                    </a:gs>
                    <a:gs pos="100000">
                      <a:srgbClr val="FFFFFF"/>
                    </a:gs>
                  </a:gsLst>
                  <a:lin ang="5400000" scaled="0"/>
                </a:gradFill>
                <a:sym typeface="Wingdings" panose="05000000000000000000" pitchFamily="2" charset="2"/>
              </a:rPr>
              <a:t>Build 2 </a:t>
            </a:r>
            <a:r>
              <a:rPr lang="en-US" sz="1960" dirty="0" err="1">
                <a:gradFill>
                  <a:gsLst>
                    <a:gs pos="1250">
                      <a:srgbClr val="FFFFFF"/>
                    </a:gs>
                    <a:gs pos="100000">
                      <a:srgbClr val="FFFFFF"/>
                    </a:gs>
                  </a:gsLst>
                  <a:lin ang="5400000" scaled="0"/>
                </a:gradFill>
                <a:sym typeface="Wingdings" panose="05000000000000000000" pitchFamily="2" charset="2"/>
              </a:rPr>
              <a:t>Env</a:t>
            </a:r>
            <a:r>
              <a:rPr lang="en-US" sz="1960" dirty="0">
                <a:gradFill>
                  <a:gsLst>
                    <a:gs pos="1250">
                      <a:srgbClr val="FFFFFF"/>
                    </a:gs>
                    <a:gs pos="100000">
                      <a:srgbClr val="FFFFFF"/>
                    </a:gs>
                  </a:gsLst>
                  <a:lin ang="5400000" scaled="0"/>
                </a:gradFill>
                <a:sym typeface="Wingdings" panose="05000000000000000000" pitchFamily="2" charset="2"/>
              </a:rPr>
              <a:t> + 2 Custom adapters + BTS 2004 </a:t>
            </a:r>
            <a:r>
              <a:rPr lang="en-US" sz="1960" dirty="0">
                <a:gradFill>
                  <a:gsLst>
                    <a:gs pos="125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5 Integration Solutions </a:t>
            </a:r>
            <a:r>
              <a:rPr lang="en-US" sz="1960" dirty="0">
                <a:gradFill>
                  <a:gsLst>
                    <a:gs pos="1250">
                      <a:srgbClr val="FFFFFF"/>
                    </a:gs>
                    <a:gs pos="100000">
                      <a:srgbClr val="FFFFFF"/>
                    </a:gs>
                  </a:gsLst>
                  <a:lin ang="5400000" scaled="0"/>
                </a:gradFill>
                <a:sym typeface="Wingdings" panose="05000000000000000000" pitchFamily="2" charset="2"/>
              </a:rPr>
              <a:t>(with Cross references and VS Solution  with 210 projects) – no documentation in…</a:t>
            </a:r>
            <a:endParaRPr lang="en-US" sz="1960" b="1" dirty="0">
              <a:gradFill>
                <a:gsLst>
                  <a:gs pos="1250">
                    <a:srgbClr val="FFFFFF"/>
                  </a:gs>
                  <a:gs pos="100000">
                    <a:srgbClr val="FFFFFF"/>
                  </a:gs>
                </a:gsLst>
                <a:lin ang="5400000" scaled="0"/>
              </a:gradFill>
              <a:sym typeface="Wingdings" panose="05000000000000000000" pitchFamily="2" charset="2"/>
            </a:endParaRPr>
          </a:p>
        </p:txBody>
      </p:sp>
      <p:sp>
        <p:nvSpPr>
          <p:cNvPr id="13" name="Rectangle 12"/>
          <p:cNvSpPr/>
          <p:nvPr/>
        </p:nvSpPr>
        <p:spPr>
          <a:xfrm>
            <a:off x="8555917" y="1754366"/>
            <a:ext cx="3082895" cy="461665"/>
          </a:xfrm>
          <a:prstGeom prst="rect">
            <a:avLst/>
          </a:prstGeom>
        </p:spPr>
        <p:txBody>
          <a:bodyPr wrap="none">
            <a:spAutoFit/>
          </a:bodyPr>
          <a:lstStyle/>
          <a:p>
            <a:pPr defTabSz="914225">
              <a:spcBef>
                <a:spcPts val="1800"/>
              </a:spcBef>
            </a:pPr>
            <a:r>
              <a:rPr lang="en-US" sz="2400" b="1" dirty="0">
                <a:gradFill>
                  <a:gsLst>
                    <a:gs pos="125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…less than 40 days</a:t>
            </a:r>
          </a:p>
        </p:txBody>
      </p:sp>
      <p:sp>
        <p:nvSpPr>
          <p:cNvPr id="14" name="Rectangle 13"/>
          <p:cNvSpPr/>
          <p:nvPr/>
        </p:nvSpPr>
        <p:spPr>
          <a:xfrm>
            <a:off x="8555917" y="3639683"/>
            <a:ext cx="3076483" cy="461665"/>
          </a:xfrm>
          <a:prstGeom prst="rect">
            <a:avLst/>
          </a:prstGeom>
        </p:spPr>
        <p:txBody>
          <a:bodyPr wrap="none">
            <a:spAutoFit/>
          </a:bodyPr>
          <a:lstStyle/>
          <a:p>
            <a:r>
              <a:rPr lang="en-US" sz="2400" b="1" dirty="0">
                <a:gradFill>
                  <a:gsLst>
                    <a:gs pos="125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…less than 25 days</a:t>
            </a:r>
            <a:endParaRPr lang="en-US" sz="2400" b="1" dirty="0">
              <a:gradFill>
                <a:gsLst>
                  <a:gs pos="125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 name="Rectangle 14"/>
          <p:cNvSpPr/>
          <p:nvPr/>
        </p:nvSpPr>
        <p:spPr>
          <a:xfrm>
            <a:off x="8555916" y="5815280"/>
            <a:ext cx="3082895" cy="461665"/>
          </a:xfrm>
          <a:prstGeom prst="rect">
            <a:avLst/>
          </a:prstGeom>
        </p:spPr>
        <p:txBody>
          <a:bodyPr wrap="none">
            <a:spAutoFit/>
          </a:bodyPr>
          <a:lstStyle/>
          <a:p>
            <a:r>
              <a:rPr lang="en-US" sz="2400" b="1" dirty="0">
                <a:gradFill>
                  <a:gsLst>
                    <a:gs pos="125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…less than 40 days</a:t>
            </a:r>
            <a:endParaRPr lang="en-US" sz="2400" b="1" dirty="0">
              <a:gradFill>
                <a:gsLst>
                  <a:gs pos="125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9802121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6411" y="1617786"/>
            <a:ext cx="7167282" cy="6858000"/>
          </a:xfrm>
          <a:prstGeom prst="rect">
            <a:avLst/>
          </a:prstGeom>
        </p:spPr>
      </p:pic>
      <p:sp>
        <p:nvSpPr>
          <p:cNvPr id="4" name="Title 1"/>
          <p:cNvSpPr txBox="1">
            <a:spLocks/>
          </p:cNvSpPr>
          <p:nvPr/>
        </p:nvSpPr>
        <p:spPr>
          <a:xfrm>
            <a:off x="125080" y="739142"/>
            <a:ext cx="10242810" cy="11811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chemeClr val="tx1"/>
                </a:solidFill>
              </a:rPr>
              <a:t>What about </a:t>
            </a:r>
            <a:r>
              <a:rPr lang="en-US" sz="6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EXTENSIBILITY</a:t>
            </a:r>
            <a:r>
              <a:rPr lang="en-US" sz="6000" dirty="0">
                <a:solidFill>
                  <a:schemeClr val="tx1"/>
                </a:solidFill>
              </a:rPr>
              <a:t>…</a:t>
            </a:r>
          </a:p>
        </p:txBody>
      </p:sp>
      <p:sp>
        <p:nvSpPr>
          <p:cNvPr id="5" name="Title 1"/>
          <p:cNvSpPr txBox="1">
            <a:spLocks/>
          </p:cNvSpPr>
          <p:nvPr/>
        </p:nvSpPr>
        <p:spPr>
          <a:xfrm>
            <a:off x="1433080" y="1800666"/>
            <a:ext cx="5797714" cy="11969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chemeClr val="tx1"/>
                </a:solidFill>
              </a:rPr>
              <a:t>…what’s </a:t>
            </a:r>
            <a:r>
              <a:rPr lang="en-US" sz="6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new</a:t>
            </a:r>
            <a:r>
              <a:rPr lang="en-US" sz="6000" dirty="0">
                <a:solidFill>
                  <a:schemeClr val="tx1"/>
                </a:solidFill>
              </a:rPr>
              <a:t>?</a:t>
            </a:r>
          </a:p>
          <a:p>
            <a:endParaRPr lang="en-US" sz="6000" dirty="0">
              <a:solidFill>
                <a:schemeClr val="tx1"/>
              </a:solidFill>
            </a:endParaRPr>
          </a:p>
        </p:txBody>
      </p:sp>
    </p:spTree>
    <p:extLst>
      <p:ext uri="{BB962C8B-B14F-4D97-AF65-F5344CB8AC3E}">
        <p14:creationId xmlns:p14="http://schemas.microsoft.com/office/powerpoint/2010/main" val="160906740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a:spLocks noGrp="1"/>
          </p:cNvSpPr>
          <p:nvPr>
            <p:ph type="title"/>
          </p:nvPr>
        </p:nvSpPr>
        <p:spPr>
          <a:xfrm>
            <a:off x="269241" y="289957"/>
            <a:ext cx="11655840" cy="899537"/>
          </a:xfrm>
        </p:spPr>
        <p:txBody>
          <a:bodyPr vert="horz" wrap="square" lIns="143428" tIns="89642" rIns="143428" bIns="89642" rtlCol="0" anchor="t">
            <a:noAutofit/>
          </a:bodyPr>
          <a:lstStyle/>
          <a:p>
            <a:pPr defTabSz="932742"/>
            <a:r>
              <a:rPr lang="en-US" sz="392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#3 </a:t>
            </a:r>
            <a:r>
              <a:rPr lang="en-US" sz="3920" spc="-102" dirty="0">
                <a:solidFill>
                  <a:srgbClr val="FFFFFF"/>
                </a:solidFill>
                <a:latin typeface="Segoe UI Light"/>
              </a:rPr>
              <a:t>– Meet Grabby! </a:t>
            </a:r>
            <a:r>
              <a:rPr lang="en-US" sz="3600" spc="-102" dirty="0">
                <a:solidFill>
                  <a:srgbClr val="FFFFFF"/>
                </a:solidFill>
                <a:latin typeface="Segoe UI Light"/>
              </a:rPr>
              <a:t>(Open Source Community project)</a:t>
            </a:r>
          </a:p>
        </p:txBody>
      </p:sp>
      <p:sp>
        <p:nvSpPr>
          <p:cNvPr id="8" name="Rectangle 7"/>
          <p:cNvSpPr/>
          <p:nvPr/>
        </p:nvSpPr>
        <p:spPr>
          <a:xfrm>
            <a:off x="4384950" y="3621572"/>
            <a:ext cx="6902471" cy="2913498"/>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7233" tIns="88371" rIns="121986" bIns="88371" numCol="1" spcCol="1270" anchor="ctr" anchorCtr="0">
            <a:noAutofit/>
          </a:bodyPr>
          <a:lstStyle/>
          <a:p>
            <a:pPr marL="0" lvl="1" defTabSz="784338">
              <a:lnSpc>
                <a:spcPct val="90000"/>
              </a:lnSpc>
              <a:spcBef>
                <a:spcPct val="0"/>
              </a:spcBef>
              <a:spcAft>
                <a:spcPct val="15000"/>
              </a:spcAft>
            </a:pPr>
            <a:endParaRPr lang="en-US" sz="1961" dirty="0">
              <a:solidFill>
                <a:srgbClr val="FFFFFF"/>
              </a:solidFill>
            </a:endParaRPr>
          </a:p>
        </p:txBody>
      </p:sp>
      <p:sp>
        <p:nvSpPr>
          <p:cNvPr id="9" name="Rectangle 8"/>
          <p:cNvSpPr/>
          <p:nvPr/>
        </p:nvSpPr>
        <p:spPr>
          <a:xfrm>
            <a:off x="4384950" y="1311226"/>
            <a:ext cx="6902471" cy="2193974"/>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endParaRPr lang="en-US" sz="1765" noProof="1">
              <a:gradFill>
                <a:gsLst>
                  <a:gs pos="1250">
                    <a:srgbClr val="FFFFFF"/>
                  </a:gs>
                  <a:gs pos="100000">
                    <a:srgbClr val="FFFFFF"/>
                  </a:gs>
                </a:gsLst>
                <a:lin ang="5400000" scaled="0"/>
              </a:gradFill>
              <a:latin typeface="Segoe UI"/>
            </a:endParaRPr>
          </a:p>
        </p:txBody>
      </p:sp>
      <p:sp>
        <p:nvSpPr>
          <p:cNvPr id="12" name="Text Placeholder 4"/>
          <p:cNvSpPr txBox="1">
            <a:spLocks/>
          </p:cNvSpPr>
          <p:nvPr/>
        </p:nvSpPr>
        <p:spPr>
          <a:xfrm>
            <a:off x="4384950" y="3621571"/>
            <a:ext cx="6902471" cy="2913497"/>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0" noProof="1">
                <a:gradFill>
                  <a:gsLst>
                    <a:gs pos="125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Taking coffee </a:t>
            </a:r>
            <a:r>
              <a:rPr lang="en-US" sz="1960" noProof="1">
                <a:gradFill>
                  <a:gsLst>
                    <a:gs pos="1250">
                      <a:srgbClr val="FFFFFF"/>
                    </a:gs>
                    <a:gs pos="100000">
                      <a:srgbClr val="FFFFFF"/>
                    </a:gs>
                  </a:gsLst>
                  <a:lin ang="5400000" scaled="0"/>
                </a:gradFill>
                <a:latin typeface="Segoe UI"/>
              </a:rPr>
              <a:t>with BizTalk will be possible…</a:t>
            </a:r>
          </a:p>
          <a:p>
            <a:pPr algn="r"/>
            <a:r>
              <a:rPr lang="en-US" sz="1960" noProof="1">
                <a:gradFill>
                  <a:gsLst>
                    <a:gs pos="1250">
                      <a:srgbClr val="FFFFFF"/>
                    </a:gs>
                    <a:gs pos="100000">
                      <a:srgbClr val="FFFFFF"/>
                    </a:gs>
                  </a:gsLst>
                  <a:lin ang="5400000" scaled="0"/>
                </a:gradFill>
                <a:latin typeface="Segoe UI"/>
              </a:rPr>
              <a:t>… the </a:t>
            </a:r>
            <a:r>
              <a:rPr lang="en-US" sz="1960" noProof="1">
                <a:gradFill>
                  <a:gsLst>
                    <a:gs pos="125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limit will be your imagination</a:t>
            </a:r>
            <a:r>
              <a:rPr lang="en-US" sz="1960" noProof="1">
                <a:gradFill>
                  <a:gsLst>
                    <a:gs pos="1250">
                      <a:srgbClr val="FFFFFF"/>
                    </a:gs>
                    <a:gs pos="100000">
                      <a:srgbClr val="FFFFFF"/>
                    </a:gs>
                  </a:gsLst>
                  <a:lin ang="5400000" scaled="0"/>
                </a:gradFill>
                <a:latin typeface="Segoe UI"/>
              </a:rPr>
              <a:t>!</a:t>
            </a:r>
          </a:p>
          <a:p>
            <a:pPr algn="ctr"/>
            <a:endParaRPr lang="en-US" sz="1960" noProof="1">
              <a:gradFill>
                <a:gsLst>
                  <a:gs pos="1250">
                    <a:srgbClr val="FFFFFF"/>
                  </a:gs>
                  <a:gs pos="100000">
                    <a:srgbClr val="FFFFFF"/>
                  </a:gs>
                </a:gsLst>
                <a:lin ang="5400000" scaled="0"/>
              </a:gradFill>
              <a:latin typeface="Segoe UI"/>
            </a:endParaRPr>
          </a:p>
          <a:p>
            <a:pPr algn="just"/>
            <a:r>
              <a:rPr lang="en-US" sz="1960" noProof="1">
                <a:gradFill>
                  <a:gsLst>
                    <a:gs pos="1250">
                      <a:srgbClr val="FFFFFF"/>
                    </a:gs>
                    <a:gs pos="100000">
                      <a:srgbClr val="FFFFFF"/>
                    </a:gs>
                  </a:gsLst>
                  <a:lin ang="5400000" scaled="0"/>
                </a:gradFill>
                <a:latin typeface="Segoe UI"/>
              </a:rPr>
              <a:t>With </a:t>
            </a:r>
            <a:r>
              <a:rPr lang="en-US" sz="1960" noProof="1">
                <a:gradFill>
                  <a:gsLst>
                    <a:gs pos="125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BizTalk GrabCaster Adapter</a:t>
            </a:r>
            <a:r>
              <a:rPr lang="en-US" sz="1960" noProof="1">
                <a:gradFill>
                  <a:gsLst>
                    <a:gs pos="1250">
                      <a:srgbClr val="FFFFFF"/>
                    </a:gs>
                    <a:gs pos="100000">
                      <a:srgbClr val="FFFFFF"/>
                    </a:gs>
                  </a:gsLst>
                  <a:lin ang="5400000" scaled="0"/>
                </a:gradFill>
                <a:latin typeface="Segoe UI"/>
              </a:rPr>
              <a:t>… you will be able to embedded a microengine (GrabCaster engine) within the BizTalk Server engine </a:t>
            </a:r>
            <a:r>
              <a:rPr lang="en-US" sz="1960" noProof="1">
                <a:gradFill>
                  <a:gsLst>
                    <a:gs pos="125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extending</a:t>
            </a:r>
            <a:r>
              <a:rPr lang="en-US" sz="1960" noProof="1">
                <a:gradFill>
                  <a:gsLst>
                    <a:gs pos="1250">
                      <a:srgbClr val="FFFFFF"/>
                    </a:gs>
                    <a:gs pos="100000">
                      <a:srgbClr val="FFFFFF"/>
                    </a:gs>
                  </a:gsLst>
                  <a:lin ang="5400000" scaled="0"/>
                </a:gradFill>
                <a:latin typeface="Segoe UI"/>
              </a:rPr>
              <a:t> the internal capabilities and providing a </a:t>
            </a:r>
            <a:r>
              <a:rPr lang="en-US" sz="1960" noProof="1">
                <a:gradFill>
                  <a:gsLst>
                    <a:gs pos="125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very easy way </a:t>
            </a:r>
            <a:r>
              <a:rPr lang="en-US" sz="1960" noProof="1">
                <a:gradFill>
                  <a:gsLst>
                    <a:gs pos="1250">
                      <a:srgbClr val="FFFFFF"/>
                    </a:gs>
                    <a:gs pos="100000">
                      <a:srgbClr val="FFFFFF"/>
                    </a:gs>
                  </a:gsLst>
                  <a:lin ang="5400000" scaled="0"/>
                </a:gradFill>
                <a:latin typeface="Segoe UI"/>
              </a:rPr>
              <a:t>to solve any complex integration problem… </a:t>
            </a:r>
            <a:r>
              <a:rPr lang="en-US" sz="1960" noProof="1">
                <a:gradFill>
                  <a:gsLst>
                    <a:gs pos="125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even without code</a:t>
            </a:r>
            <a:r>
              <a:rPr lang="en-US" sz="1960" noProof="1">
                <a:gradFill>
                  <a:gsLst>
                    <a:gs pos="1250">
                      <a:srgbClr val="FFFFFF"/>
                    </a:gs>
                    <a:gs pos="100000">
                      <a:srgbClr val="FFFFFF"/>
                    </a:gs>
                  </a:gsLst>
                  <a:lin ang="5400000" scaled="0"/>
                </a:gradFill>
                <a:latin typeface="Segoe UI"/>
              </a:rPr>
              <a:t>! </a:t>
            </a:r>
          </a:p>
        </p:txBody>
      </p:sp>
      <p:sp>
        <p:nvSpPr>
          <p:cNvPr id="13" name="Freeform 12"/>
          <p:cNvSpPr/>
          <p:nvPr/>
        </p:nvSpPr>
        <p:spPr>
          <a:xfrm>
            <a:off x="1047436" y="1311226"/>
            <a:ext cx="3203517" cy="2193974"/>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300" b="1"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Let’s be completely</a:t>
            </a:r>
            <a:br>
              <a:rPr lang="en-US" sz="2400" dirty="0">
                <a:gradFill>
                  <a:gsLst>
                    <a:gs pos="0">
                      <a:srgbClr val="FFFFFF"/>
                    </a:gs>
                    <a:gs pos="100000">
                      <a:srgbClr val="FFFFFF"/>
                    </a:gs>
                  </a:gsLst>
                  <a:lin ang="5400000" scaled="0"/>
                </a:gradFill>
              </a:rPr>
            </a:br>
            <a:r>
              <a:rPr lang="en-US" sz="2400" dirty="0">
                <a:gradFill>
                  <a:gsLst>
                    <a:gs pos="0">
                      <a:srgbClr val="FFFFFF"/>
                    </a:gs>
                    <a:gs pos="100000">
                      <a:srgbClr val="FFFFFF"/>
                    </a:gs>
                  </a:gsLst>
                  <a:lin ang="5400000" scaled="0"/>
                </a:gradFill>
              </a:rPr>
              <a:t>honest…</a:t>
            </a:r>
            <a:endParaRPr lang="en-US" sz="1765" dirty="0">
              <a:gradFill>
                <a:gsLst>
                  <a:gs pos="0">
                    <a:srgbClr val="FFFFFF"/>
                  </a:gs>
                  <a:gs pos="100000">
                    <a:srgbClr val="FFFFFF"/>
                  </a:gs>
                </a:gsLst>
                <a:lin ang="5400000" scaled="0"/>
              </a:gradFill>
            </a:endParaRPr>
          </a:p>
        </p:txBody>
      </p:sp>
      <p:sp>
        <p:nvSpPr>
          <p:cNvPr id="14" name="Freeform 13"/>
          <p:cNvSpPr/>
          <p:nvPr/>
        </p:nvSpPr>
        <p:spPr>
          <a:xfrm>
            <a:off x="1047436" y="3621572"/>
            <a:ext cx="3203517" cy="2913497"/>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rPr>
              <a:t>Until now…</a:t>
            </a:r>
            <a:br>
              <a:rPr lang="en-US" sz="2549" b="1" dirty="0">
                <a:gradFill>
                  <a:gsLst>
                    <a:gs pos="0">
                      <a:srgbClr val="FFFFFF"/>
                    </a:gs>
                    <a:gs pos="100000">
                      <a:srgbClr val="FFFFFF"/>
                    </a:gs>
                  </a:gsLst>
                  <a:lin ang="5400000" scaled="0"/>
                </a:gradFill>
              </a:rPr>
            </a:br>
            <a:r>
              <a:rPr lang="en-US" sz="2549" dirty="0">
                <a:gradFill>
                  <a:gsLst>
                    <a:gs pos="0">
                      <a:srgbClr val="FFFFFF"/>
                    </a:gs>
                    <a:gs pos="100000">
                      <a:srgbClr val="FFFFFF"/>
                    </a:gs>
                  </a:gsLst>
                  <a:lin ang="5400000" scaled="0"/>
                </a:gradFill>
              </a:rPr>
              <a:t>Now you will be able to easily extend your BizTalk Server…</a:t>
            </a:r>
          </a:p>
        </p:txBody>
      </p:sp>
      <p:sp>
        <p:nvSpPr>
          <p:cNvPr id="28" name="Text Placeholder 4"/>
          <p:cNvSpPr txBox="1">
            <a:spLocks/>
          </p:cNvSpPr>
          <p:nvPr/>
        </p:nvSpPr>
        <p:spPr>
          <a:xfrm>
            <a:off x="4384950" y="1305865"/>
            <a:ext cx="6902471" cy="2199335"/>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961" noProof="1">
                <a:gradFill>
                  <a:gsLst>
                    <a:gs pos="1250">
                      <a:srgbClr val="FFFFFF"/>
                    </a:gs>
                    <a:gs pos="100000">
                      <a:srgbClr val="FFFFFF"/>
                    </a:gs>
                  </a:gsLst>
                  <a:lin ang="5400000" scaled="0"/>
                </a:gradFill>
                <a:latin typeface="Segoe UI"/>
              </a:rPr>
              <a:t>There isn't any major revolution since 2004!</a:t>
            </a:r>
          </a:p>
          <a:p>
            <a:pPr marL="342900" indent="-342900" algn="just">
              <a:buFont typeface="Arial" panose="020B0604020202020204" pitchFamily="34" charset="0"/>
              <a:buChar char="•"/>
            </a:pPr>
            <a:r>
              <a:rPr lang="en-US" sz="1400" noProof="1">
                <a:gradFill>
                  <a:gsLst>
                    <a:gs pos="1250">
                      <a:srgbClr val="FFFFFF"/>
                    </a:gs>
                    <a:gs pos="100000">
                      <a:srgbClr val="FFFFFF"/>
                    </a:gs>
                  </a:gsLst>
                  <a:lin ang="5400000" scaled="0"/>
                </a:gradFill>
                <a:latin typeface="Segoe UI"/>
              </a:rPr>
              <a:t>2006: BizTalk Administratin Console</a:t>
            </a:r>
          </a:p>
          <a:p>
            <a:pPr marL="342900" indent="-342900" algn="just">
              <a:buFont typeface="Arial" panose="020B0604020202020204" pitchFamily="34" charset="0"/>
              <a:buChar char="•"/>
            </a:pPr>
            <a:r>
              <a:rPr lang="en-US" sz="1400" noProof="1">
                <a:gradFill>
                  <a:gsLst>
                    <a:gs pos="1250">
                      <a:srgbClr val="FFFFFF"/>
                    </a:gs>
                    <a:gs pos="100000">
                      <a:srgbClr val="FFFFFF"/>
                    </a:gs>
                  </a:gsLst>
                  <a:lin ang="5400000" scaled="0"/>
                </a:gradFill>
                <a:latin typeface="Segoe UI"/>
              </a:rPr>
              <a:t>2006 R2: Support for WCF Adapters</a:t>
            </a:r>
          </a:p>
          <a:p>
            <a:pPr marL="342900" indent="-342900" algn="just">
              <a:buFont typeface="Arial" panose="020B0604020202020204" pitchFamily="34" charset="0"/>
              <a:buChar char="•"/>
            </a:pPr>
            <a:r>
              <a:rPr lang="en-US" sz="1400" noProof="1">
                <a:gradFill>
                  <a:gsLst>
                    <a:gs pos="1250">
                      <a:srgbClr val="FFFFFF"/>
                    </a:gs>
                    <a:gs pos="100000">
                      <a:srgbClr val="FFFFFF"/>
                    </a:gs>
                  </a:gsLst>
                  <a:lin ang="5400000" scaled="0"/>
                </a:gradFill>
                <a:latin typeface="Segoe UI"/>
              </a:rPr>
              <a:t>2009:</a:t>
            </a:r>
          </a:p>
          <a:p>
            <a:pPr marL="342900" indent="-342900" algn="just">
              <a:buFont typeface="Arial" panose="020B0604020202020204" pitchFamily="34" charset="0"/>
              <a:buChar char="•"/>
            </a:pPr>
            <a:r>
              <a:rPr lang="en-US" sz="1400" noProof="1">
                <a:gradFill>
                  <a:gsLst>
                    <a:gs pos="1250">
                      <a:srgbClr val="FFFFFF"/>
                    </a:gs>
                    <a:gs pos="100000">
                      <a:srgbClr val="FFFFFF"/>
                    </a:gs>
                  </a:gsLst>
                  <a:lin ang="5400000" scaled="0"/>
                </a:gradFill>
                <a:latin typeface="Segoe UI"/>
              </a:rPr>
              <a:t>2010: New Trading Partner Management </a:t>
            </a:r>
          </a:p>
          <a:p>
            <a:pPr marL="342900" indent="-342900" algn="just">
              <a:buFont typeface="Arial" panose="020B0604020202020204" pitchFamily="34" charset="0"/>
              <a:buChar char="•"/>
            </a:pPr>
            <a:r>
              <a:rPr lang="en-US" sz="1400" noProof="1">
                <a:gradFill>
                  <a:gsLst>
                    <a:gs pos="1250">
                      <a:srgbClr val="FFFFFF"/>
                    </a:gs>
                    <a:gs pos="100000">
                      <a:srgbClr val="FFFFFF"/>
                    </a:gs>
                  </a:gsLst>
                  <a:lin ang="5400000" scaled="0"/>
                </a:gradFill>
                <a:latin typeface="Segoe UI"/>
              </a:rPr>
              <a:t>2013: New Map Engine, Support Cloud</a:t>
            </a:r>
          </a:p>
          <a:p>
            <a:pPr marL="342900" indent="-342900" algn="just">
              <a:buFont typeface="Arial" panose="020B0604020202020204" pitchFamily="34" charset="0"/>
              <a:buChar char="•"/>
            </a:pPr>
            <a:r>
              <a:rPr lang="en-US" sz="1400" noProof="1">
                <a:gradFill>
                  <a:gsLst>
                    <a:gs pos="1250">
                      <a:srgbClr val="FFFFFF"/>
                    </a:gs>
                    <a:gs pos="100000">
                      <a:srgbClr val="FFFFFF"/>
                    </a:gs>
                  </a:gsLst>
                  <a:lin ang="5400000" scaled="0"/>
                </a:gradFill>
                <a:latin typeface="Segoe UI"/>
              </a:rPr>
              <a:t>2013 R2: JSON</a:t>
            </a:r>
          </a:p>
          <a:p>
            <a:pPr marL="342900" indent="-342900" algn="just">
              <a:buFont typeface="Arial" panose="020B0604020202020204" pitchFamily="34" charset="0"/>
              <a:buChar char="•"/>
            </a:pPr>
            <a:r>
              <a:rPr lang="en-US" sz="1400" noProof="1">
                <a:gradFill>
                  <a:gsLst>
                    <a:gs pos="1250">
                      <a:srgbClr val="FFFFFF"/>
                    </a:gs>
                    <a:gs pos="100000">
                      <a:srgbClr val="FFFFFF"/>
                    </a:gs>
                  </a:gsLst>
                  <a:lin ang="5400000" scaled="0"/>
                </a:gradFill>
                <a:latin typeface="Segoe UI"/>
              </a:rPr>
              <a:t>2016: Always On (that’s SQL!)</a:t>
            </a:r>
          </a:p>
        </p:txBody>
      </p:sp>
      <p:pic>
        <p:nvPicPr>
          <p:cNvPr id="2" name="Picture 1"/>
          <p:cNvPicPr>
            <a:picLocks noChangeAspect="1"/>
          </p:cNvPicPr>
          <p:nvPr/>
        </p:nvPicPr>
        <p:blipFill>
          <a:blip r:embed="rId3"/>
          <a:stretch>
            <a:fillRect/>
          </a:stretch>
        </p:blipFill>
        <p:spPr>
          <a:xfrm>
            <a:off x="2112296" y="1305864"/>
            <a:ext cx="7967409" cy="2199337"/>
          </a:xfrm>
          <a:prstGeom prst="rect">
            <a:avLst/>
          </a:prstGeom>
        </p:spPr>
      </p:pic>
    </p:spTree>
    <p:extLst>
      <p:ext uri="{BB962C8B-B14F-4D97-AF65-F5344CB8AC3E}">
        <p14:creationId xmlns:p14="http://schemas.microsoft.com/office/powerpoint/2010/main" val="1448453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 presetClass="exit"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hidden"/>
                                      </p:to>
                                    </p:set>
                                  </p:childTnLst>
                                </p:cTn>
                              </p:par>
                            </p:childTnLst>
                          </p:cTn>
                        </p:par>
                        <p:par>
                          <p:cTn id="24" fill="hold">
                            <p:stCondLst>
                              <p:cond delay="500"/>
                            </p:stCondLst>
                            <p:childTnLst>
                              <p:par>
                                <p:cTn id="25" presetID="1" presetClass="exit"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par>
                          <p:cTn id="27" fill="hold">
                            <p:stCondLst>
                              <p:cond delay="500"/>
                            </p:stCondLst>
                            <p:childTnLst>
                              <p:par>
                                <p:cTn id="28" presetID="1" presetClass="exit"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p:bldP spid="13" grpId="0" animBg="1"/>
      <p:bldP spid="14" grpId="0" animBg="1"/>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content-mad.xx.fbcdn.net/hphotos-xtf1/v/t1.0-9/s720x720/1898118_741972762487392_683029651_n.jpg?oh=76ade12e24c20176fd509f275630fcd6&amp;oe=55BCE909"/>
          <p:cNvPicPr>
            <a:picLocks noChangeAspect="1" noChangeArrowheads="1"/>
          </p:cNvPicPr>
          <p:nvPr/>
        </p:nvPicPr>
        <p:blipFill rotWithShape="1">
          <a:blip r:embed="rId3">
            <a:extLst>
              <a:ext uri="{28A0092B-C50C-407E-A947-70E740481C1C}">
                <a14:useLocalDpi xmlns:a14="http://schemas.microsoft.com/office/drawing/2010/main" val="0"/>
              </a:ext>
            </a:extLst>
          </a:blip>
          <a:srcRect t="6005" b="8704"/>
          <a:stretch/>
        </p:blipFill>
        <p:spPr bwMode="auto">
          <a:xfrm>
            <a:off x="1" y="-30031"/>
            <a:ext cx="12192000" cy="691806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p:cNvSpPr txBox="1">
            <a:spLocks/>
          </p:cNvSpPr>
          <p:nvPr/>
        </p:nvSpPr>
        <p:spPr>
          <a:xfrm>
            <a:off x="269239" y="2084363"/>
            <a:ext cx="11653523"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470" spc="-98" dirty="0">
                <a:gradFill>
                  <a:gsLst>
                    <a:gs pos="100000">
                      <a:schemeClr val="tx1"/>
                    </a:gs>
                    <a:gs pos="0">
                      <a:schemeClr val="tx1"/>
                    </a:gs>
                  </a:gsLst>
                  <a:lin ang="5400000" scaled="0"/>
                </a:gradFill>
              </a:rPr>
              <a:t>For… </a:t>
            </a:r>
          </a:p>
          <a:p>
            <a:r>
              <a:rPr lang="en-US" sz="6470" spc="-98" dirty="0">
                <a:gradFill>
                  <a:gsLst>
                    <a:gs pos="100000">
                      <a:schemeClr val="tx1"/>
                    </a:gs>
                    <a:gs pos="0">
                      <a:schemeClr val="tx1"/>
                    </a:gs>
                  </a:gsLst>
                  <a:lin ang="5400000" scaled="0"/>
                </a:gradFill>
              </a:rPr>
              <a:t>Administrators</a:t>
            </a:r>
            <a:endParaRPr lang="pt-PT" sz="6470" dirty="0"/>
          </a:p>
        </p:txBody>
      </p:sp>
      <p:sp>
        <p:nvSpPr>
          <p:cNvPr id="4" name="TextBox 3"/>
          <p:cNvSpPr txBox="1"/>
          <p:nvPr/>
        </p:nvSpPr>
        <p:spPr>
          <a:xfrm>
            <a:off x="2232394" y="4125707"/>
            <a:ext cx="3703949" cy="1120654"/>
          </a:xfrm>
          <a:prstGeom prst="rect">
            <a:avLst/>
          </a:prstGeom>
          <a:noFill/>
        </p:spPr>
        <p:txBody>
          <a:bodyPr wrap="none" lIns="179285" tIns="143428" rIns="179285" bIns="143428" rtlCol="0">
            <a:spAutoFit/>
          </a:bodyPr>
          <a:lstStyle/>
          <a:p>
            <a:pPr>
              <a:lnSpc>
                <a:spcPct val="90000"/>
              </a:lnSpc>
            </a:pPr>
            <a:r>
              <a:rPr lang="en-US" sz="2000" dirty="0">
                <a:latin typeface="Segoe UI Light" pitchFamily="34" charset="0"/>
              </a:rPr>
              <a:t>…that always try to difficult the </a:t>
            </a:r>
          </a:p>
          <a:p>
            <a:pPr>
              <a:lnSpc>
                <a:spcPct val="90000"/>
              </a:lnSpc>
            </a:pPr>
            <a:r>
              <a:rPr lang="en-US" sz="2000" dirty="0">
                <a:latin typeface="Segoe UI Light" pitchFamily="34" charset="0"/>
              </a:rPr>
              <a:t>developer’s life style</a:t>
            </a:r>
          </a:p>
          <a:p>
            <a:pPr>
              <a:lnSpc>
                <a:spcPct val="90000"/>
              </a:lnSpc>
            </a:pPr>
            <a:endParaRPr lang="pt-PT" sz="2000" dirty="0">
              <a:gradFill>
                <a:gsLst>
                  <a:gs pos="2917">
                    <a:schemeClr val="tx1"/>
                  </a:gs>
                  <a:gs pos="30000">
                    <a:schemeClr val="tx1"/>
                  </a:gs>
                </a:gsLst>
                <a:lin ang="5400000" scaled="0"/>
              </a:gradFill>
            </a:endParaRPr>
          </a:p>
        </p:txBody>
      </p:sp>
      <p:sp>
        <p:nvSpPr>
          <p:cNvPr id="5" name="Title 1"/>
          <p:cNvSpPr txBox="1">
            <a:spLocks/>
          </p:cNvSpPr>
          <p:nvPr/>
        </p:nvSpPr>
        <p:spPr>
          <a:xfrm>
            <a:off x="109582" y="265624"/>
            <a:ext cx="11653523"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chemeClr val="tx1"/>
                </a:solidFill>
              </a:rPr>
              <a:t>That </a:t>
            </a:r>
            <a:r>
              <a:rPr lang="en-US" sz="6000" dirty="0" err="1">
                <a:solidFill>
                  <a:schemeClr val="tx1"/>
                </a:solidFill>
              </a:rPr>
              <a:t>st</a:t>
            </a:r>
            <a:r>
              <a:rPr lang="en-US" sz="6000" dirty="0">
                <a:solidFill>
                  <a:schemeClr val="tx1"/>
                </a:solidFill>
              </a:rPr>
              <a:t>**** </a:t>
            </a:r>
            <a:r>
              <a:rPr lang="en-US" sz="6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Developer</a:t>
            </a:r>
            <a:r>
              <a:rPr lang="en-US" sz="6000" dirty="0">
                <a:solidFill>
                  <a:schemeClr val="tx1"/>
                </a:solidFill>
              </a:rPr>
              <a:t>….</a:t>
            </a:r>
          </a:p>
        </p:txBody>
      </p:sp>
    </p:spTree>
    <p:extLst>
      <p:ext uri="{BB962C8B-B14F-4D97-AF65-F5344CB8AC3E}">
        <p14:creationId xmlns:p14="http://schemas.microsoft.com/office/powerpoint/2010/main" val="2372044154"/>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384950" y="4558480"/>
            <a:ext cx="6902471" cy="1976589"/>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7233" tIns="88371" rIns="121986" bIns="88371" numCol="1" spcCol="1270" anchor="ctr" anchorCtr="0">
            <a:noAutofit/>
          </a:bodyPr>
          <a:lstStyle/>
          <a:p>
            <a:pPr marL="0" lvl="1" defTabSz="784338">
              <a:lnSpc>
                <a:spcPct val="90000"/>
              </a:lnSpc>
              <a:spcBef>
                <a:spcPct val="0"/>
              </a:spcBef>
              <a:spcAft>
                <a:spcPct val="15000"/>
              </a:spcAft>
            </a:pPr>
            <a:endParaRPr lang="en-US" sz="1961" kern="0" dirty="0">
              <a:solidFill>
                <a:srgbClr val="FFFFFF"/>
              </a:solidFill>
            </a:endParaRPr>
          </a:p>
        </p:txBody>
      </p:sp>
      <p:sp>
        <p:nvSpPr>
          <p:cNvPr id="51" name="Title 1"/>
          <p:cNvSpPr>
            <a:spLocks noGrp="1"/>
          </p:cNvSpPr>
          <p:nvPr>
            <p:ph type="title"/>
          </p:nvPr>
        </p:nvSpPr>
        <p:spPr>
          <a:xfrm>
            <a:off x="269241" y="289957"/>
            <a:ext cx="11655840" cy="899537"/>
          </a:xfrm>
        </p:spPr>
        <p:txBody>
          <a:bodyPr vert="horz" wrap="square" lIns="143428" tIns="89642" rIns="143428" bIns="89642" rtlCol="0" anchor="t">
            <a:noAutofit/>
          </a:bodyPr>
          <a:lstStyle/>
          <a:p>
            <a:pPr>
              <a:lnSpc>
                <a:spcPts val="6176"/>
              </a:lnSpc>
            </a:pPr>
            <a:r>
              <a:rPr lang="en-US" sz="392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#4</a:t>
            </a:r>
            <a:r>
              <a:rPr lang="en-US" sz="3921" dirty="0"/>
              <a:t> – Trying to annoy Tord: PowerShell! </a:t>
            </a:r>
            <a:endParaRPr lang="en-US" sz="3921" dirty="0">
              <a:solidFill>
                <a:schemeClr val="tx1"/>
              </a:solidFill>
            </a:endParaRPr>
          </a:p>
        </p:txBody>
      </p:sp>
      <p:sp>
        <p:nvSpPr>
          <p:cNvPr id="52" name="Rectangle 51"/>
          <p:cNvSpPr/>
          <p:nvPr/>
        </p:nvSpPr>
        <p:spPr>
          <a:xfrm>
            <a:off x="4384950" y="1311226"/>
            <a:ext cx="6902471" cy="1344637"/>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pPr defTabSz="896386"/>
            <a:r>
              <a:rPr lang="en-US" sz="2353" b="1" kern="0" noProof="1">
                <a:gradFill>
                  <a:gsLst>
                    <a:gs pos="1250">
                      <a:srgbClr val="FFFFFF"/>
                    </a:gs>
                    <a:gs pos="100000">
                      <a:srgbClr val="FFFFFF"/>
                    </a:gs>
                  </a:gsLst>
                  <a:lin ang="5400000" scaled="0"/>
                </a:gradFill>
              </a:rPr>
              <a:t>  </a:t>
            </a:r>
            <a:r>
              <a:rPr lang="en-US" sz="2353" kern="0" noProof="1">
                <a:gradFill>
                  <a:gsLst>
                    <a:gs pos="1250">
                      <a:srgbClr val="FFFFFF"/>
                    </a:gs>
                    <a:gs pos="100000">
                      <a:srgbClr val="FFFFFF"/>
                    </a:gs>
                  </a:gsLst>
                  <a:lin ang="5400000" scaled="0"/>
                </a:gradFill>
              </a:rPr>
              <a:t>EsbExceptionDb		BTARNARCHIVE</a:t>
            </a:r>
          </a:p>
          <a:p>
            <a:pPr defTabSz="896386"/>
            <a:r>
              <a:rPr lang="en-US" sz="2353" kern="0" noProof="1">
                <a:gradFill>
                  <a:gsLst>
                    <a:gs pos="1250">
                      <a:srgbClr val="FFFFFF"/>
                    </a:gs>
                    <a:gs pos="100000">
                      <a:srgbClr val="FFFFFF"/>
                    </a:gs>
                  </a:gsLst>
                  <a:lin ang="5400000" scaled="0"/>
                </a:gradFill>
              </a:rPr>
              <a:t>  EsbItineraryDb		BTARNCONFIG</a:t>
            </a:r>
          </a:p>
          <a:p>
            <a:pPr defTabSz="896386"/>
            <a:r>
              <a:rPr lang="en-US" sz="2353" kern="0" noProof="1">
                <a:gradFill>
                  <a:gsLst>
                    <a:gs pos="1250">
                      <a:srgbClr val="FFFFFF"/>
                    </a:gs>
                    <a:gs pos="100000">
                      <a:srgbClr val="FFFFFF"/>
                    </a:gs>
                  </a:gsLst>
                  <a:lin ang="5400000" scaled="0"/>
                </a:gradFill>
              </a:rPr>
              <a:t>  UDDI3			BTARNDATA</a:t>
            </a:r>
          </a:p>
        </p:txBody>
      </p:sp>
      <p:sp>
        <p:nvSpPr>
          <p:cNvPr id="53" name="Rectangle 52"/>
          <p:cNvSpPr/>
          <p:nvPr/>
        </p:nvSpPr>
        <p:spPr>
          <a:xfrm>
            <a:off x="4384950" y="2772234"/>
            <a:ext cx="6902471" cy="1682616"/>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pPr marL="168072" lvl="1" indent="-168072" defTabSz="784338">
              <a:lnSpc>
                <a:spcPct val="90000"/>
              </a:lnSpc>
              <a:spcBef>
                <a:spcPct val="0"/>
              </a:spcBef>
              <a:spcAft>
                <a:spcPct val="15000"/>
              </a:spcAft>
              <a:buFontTx/>
              <a:buChar char="••"/>
            </a:pPr>
            <a:endParaRPr lang="en-US" sz="1765" kern="0" dirty="0">
              <a:solidFill>
                <a:srgbClr val="505050">
                  <a:hueOff val="0"/>
                  <a:satOff val="0"/>
                  <a:lumOff val="0"/>
                  <a:alphaOff val="0"/>
                </a:srgbClr>
              </a:solidFill>
            </a:endParaRPr>
          </a:p>
        </p:txBody>
      </p:sp>
      <p:sp>
        <p:nvSpPr>
          <p:cNvPr id="55" name="Text Placeholder 4"/>
          <p:cNvSpPr txBox="1">
            <a:spLocks/>
          </p:cNvSpPr>
          <p:nvPr/>
        </p:nvSpPr>
        <p:spPr>
          <a:xfrm>
            <a:off x="4384951" y="2784484"/>
            <a:ext cx="6902471" cy="1670366"/>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0"/>
            <a:r>
              <a:rPr lang="en-US" sz="1961" noProof="1">
                <a:gradFill>
                  <a:gsLst>
                    <a:gs pos="1250">
                      <a:srgbClr val="FFFFFF"/>
                    </a:gs>
                    <a:gs pos="100000">
                      <a:srgbClr val="FFFFFF"/>
                    </a:gs>
                  </a:gsLst>
                  <a:lin ang="5400000" scaled="0"/>
                </a:gradFill>
                <a:latin typeface="Segoe UI"/>
              </a:rPr>
              <a:t>Ask the developer to change is code, that already is deployed in all the environments, to not write in the application log</a:t>
            </a:r>
          </a:p>
          <a:p>
            <a:pPr defTabSz="896350"/>
            <a:endParaRPr lang="en-US" sz="784" noProof="1">
              <a:gradFill>
                <a:gsLst>
                  <a:gs pos="1250">
                    <a:srgbClr val="FFFFFF"/>
                  </a:gs>
                  <a:gs pos="100000">
                    <a:srgbClr val="FFFFFF"/>
                  </a:gs>
                </a:gsLst>
                <a:lin ang="5400000" scaled="0"/>
              </a:gradFill>
              <a:latin typeface="Segoe UI"/>
            </a:endParaRPr>
          </a:p>
          <a:p>
            <a:pPr defTabSz="896350"/>
            <a:r>
              <a:rPr lang="en-US" sz="1961" dirty="0"/>
              <a:t>Developers will try to find a thousand excuses for explaining why such information is important</a:t>
            </a:r>
            <a:endParaRPr lang="en-US" sz="1961" noProof="1">
              <a:gradFill>
                <a:gsLst>
                  <a:gs pos="1250">
                    <a:srgbClr val="FFFFFF"/>
                  </a:gs>
                  <a:gs pos="100000">
                    <a:srgbClr val="FFFFFF"/>
                  </a:gs>
                </a:gsLst>
                <a:lin ang="5400000" scaled="0"/>
              </a:gradFill>
              <a:latin typeface="Segoe UI"/>
            </a:endParaRPr>
          </a:p>
        </p:txBody>
      </p:sp>
      <p:sp>
        <p:nvSpPr>
          <p:cNvPr id="56" name="Text Placeholder 4"/>
          <p:cNvSpPr txBox="1">
            <a:spLocks/>
          </p:cNvSpPr>
          <p:nvPr/>
        </p:nvSpPr>
        <p:spPr>
          <a:xfrm>
            <a:off x="4384950" y="4558480"/>
            <a:ext cx="7036468" cy="1976589"/>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0"/>
            <a:r>
              <a:rPr lang="en-US" sz="1961" noProof="1">
                <a:gradFill>
                  <a:gsLst>
                    <a:gs pos="1250">
                      <a:srgbClr val="FFFFFF"/>
                    </a:gs>
                    <a:gs pos="100000">
                      <a:srgbClr val="FFFFFF"/>
                    </a:gs>
                  </a:gsLst>
                  <a:lin ang="5400000" scaled="0"/>
                </a:gradFill>
                <a:latin typeface="Segoe UI"/>
              </a:rPr>
              <a:t>Change is hard - </a:t>
            </a:r>
            <a:r>
              <a:rPr lang="en-US" sz="1961" dirty="0">
                <a:gradFill>
                  <a:gsLst>
                    <a:gs pos="1250">
                      <a:srgbClr val="FFFFFF"/>
                    </a:gs>
                    <a:gs pos="100000">
                      <a:srgbClr val="FFFFFF"/>
                    </a:gs>
                  </a:gsLst>
                  <a:lin ang="5400000" scaled="0"/>
                </a:gradFill>
                <a:latin typeface="Segoe UI"/>
              </a:rPr>
              <a:t>Getting others to change can be impossible or a big challenge</a:t>
            </a:r>
          </a:p>
          <a:p>
            <a:pPr defTabSz="896350"/>
            <a:endParaRPr lang="en-US" sz="784" noProof="1">
              <a:gradFill>
                <a:gsLst>
                  <a:gs pos="1250">
                    <a:srgbClr val="FFFFFF"/>
                  </a:gs>
                  <a:gs pos="100000">
                    <a:srgbClr val="FFFFFF"/>
                  </a:gs>
                </a:gsLst>
                <a:lin ang="5400000" scaled="0"/>
              </a:gradFill>
              <a:latin typeface="Segoe UI"/>
            </a:endParaRPr>
          </a:p>
          <a:p>
            <a:pPr defTabSz="896350"/>
            <a:r>
              <a:rPr lang="en-US" sz="1961" noProof="1">
                <a:gradFill>
                  <a:gsLst>
                    <a:gs pos="1250">
                      <a:srgbClr val="FFFFFF"/>
                    </a:gs>
                    <a:gs pos="100000">
                      <a:srgbClr val="FFFFFF"/>
                    </a:gs>
                  </a:gsLst>
                  <a:lin ang="5400000" scaled="0"/>
                </a:gradFill>
                <a:latin typeface="Segoe UI"/>
              </a:rPr>
              <a:t>Let the developer by happy by writing in the Event Viewer</a:t>
            </a:r>
          </a:p>
          <a:p>
            <a:pPr defTabSz="896350"/>
            <a:endParaRPr lang="en-US" sz="784" noProof="1">
              <a:gradFill>
                <a:gsLst>
                  <a:gs pos="1250">
                    <a:srgbClr val="FFFFFF"/>
                  </a:gs>
                  <a:gs pos="100000">
                    <a:srgbClr val="FFFFFF"/>
                  </a:gs>
                </a:gsLst>
                <a:lin ang="5400000" scaled="0"/>
              </a:gradFill>
              <a:latin typeface="Segoe UI"/>
            </a:endParaRPr>
          </a:p>
          <a:p>
            <a:pPr defTabSz="896350"/>
            <a:r>
              <a:rPr lang="en-US" sz="1961" b="1" noProof="1">
                <a:gradFill>
                  <a:gsLst>
                    <a:gs pos="1250">
                      <a:srgbClr val="FFFFFF"/>
                    </a:gs>
                    <a:gs pos="100000">
                      <a:srgbClr val="FFFFFF"/>
                    </a:gs>
                  </a:gsLst>
                  <a:lin ang="5400000" scaled="0"/>
                </a:gradFill>
                <a:latin typeface="Segoe UI"/>
              </a:rPr>
              <a:t>But take back the control of your environment by easily creating or using PowerShell to move this logs</a:t>
            </a:r>
          </a:p>
        </p:txBody>
      </p:sp>
      <p:sp>
        <p:nvSpPr>
          <p:cNvPr id="58" name="Freeform 57"/>
          <p:cNvSpPr/>
          <p:nvPr/>
        </p:nvSpPr>
        <p:spPr>
          <a:xfrm>
            <a:off x="1047436" y="1311226"/>
            <a:ext cx="3203517" cy="1344637"/>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kern="0" dirty="0">
                <a:gradFill>
                  <a:gsLst>
                    <a:gs pos="0">
                      <a:srgbClr val="FFFFFF"/>
                    </a:gs>
                    <a:gs pos="100000">
                      <a:srgbClr val="FFFFFF"/>
                    </a:gs>
                  </a:gsLst>
                  <a:lin ang="5400000" scaled="0"/>
                </a:gradFill>
              </a:rPr>
              <a:t>By writing</a:t>
            </a:r>
            <a:br>
              <a:rPr lang="en-US" sz="2549" kern="0" dirty="0">
                <a:gradFill>
                  <a:gsLst>
                    <a:gs pos="0">
                      <a:srgbClr val="FFFFFF"/>
                    </a:gs>
                    <a:gs pos="100000">
                      <a:srgbClr val="FFFFFF"/>
                    </a:gs>
                  </a:gsLst>
                  <a:lin ang="5400000" scaled="0"/>
                </a:gradFill>
              </a:rPr>
            </a:br>
            <a:r>
              <a:rPr lang="en-US" sz="1961" kern="0" dirty="0">
                <a:gradFill>
                  <a:gsLst>
                    <a:gs pos="0">
                      <a:srgbClr val="FFFFFF"/>
                    </a:gs>
                    <a:gs pos="100000">
                      <a:srgbClr val="FFFFFF"/>
                    </a:gs>
                  </a:gsLst>
                  <a:lin ang="5400000" scaled="0"/>
                </a:gradFill>
              </a:rPr>
              <a:t>unnecessary</a:t>
            </a:r>
            <a:r>
              <a:rPr lang="en-US" sz="1961" kern="0" dirty="0">
                <a:solidFill>
                  <a:sysClr val="windowText" lastClr="000000"/>
                </a:solidFill>
              </a:rPr>
              <a:t> </a:t>
            </a:r>
            <a:r>
              <a:rPr lang="en-US" sz="1961" kern="0" dirty="0">
                <a:gradFill>
                  <a:gsLst>
                    <a:gs pos="0">
                      <a:srgbClr val="FFFFFF"/>
                    </a:gs>
                    <a:gs pos="100000">
                      <a:srgbClr val="FFFFFF"/>
                    </a:gs>
                  </a:gsLst>
                  <a:lin ang="5400000" scaled="0"/>
                </a:gradFill>
              </a:rPr>
              <a:t>information</a:t>
            </a:r>
            <a:br>
              <a:rPr lang="en-US" sz="1961" kern="0" dirty="0">
                <a:solidFill>
                  <a:sysClr val="windowText" lastClr="000000"/>
                </a:solidFill>
              </a:rPr>
            </a:br>
            <a:r>
              <a:rPr lang="en-US" sz="1961" kern="0" dirty="0">
                <a:gradFill>
                  <a:gsLst>
                    <a:gs pos="0">
                      <a:srgbClr val="FFFFFF"/>
                    </a:gs>
                    <a:gs pos="100000">
                      <a:srgbClr val="FFFFFF"/>
                    </a:gs>
                  </a:gsLst>
                  <a:lin ang="5400000" scaled="0"/>
                </a:gradFill>
              </a:rPr>
              <a:t>Application Log</a:t>
            </a:r>
          </a:p>
        </p:txBody>
      </p:sp>
      <p:sp>
        <p:nvSpPr>
          <p:cNvPr id="76" name="Freeform 75"/>
          <p:cNvSpPr/>
          <p:nvPr/>
        </p:nvSpPr>
        <p:spPr>
          <a:xfrm>
            <a:off x="1047436" y="4558480"/>
            <a:ext cx="3203517" cy="1976589"/>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kern="0" dirty="0">
                <a:gradFill>
                  <a:gsLst>
                    <a:gs pos="0">
                      <a:srgbClr val="FFFFFF"/>
                    </a:gs>
                    <a:gs pos="100000">
                      <a:srgbClr val="FFFFFF"/>
                    </a:gs>
                  </a:gsLst>
                  <a:lin ang="5400000" scaled="0"/>
                </a:gradFill>
              </a:rPr>
              <a:t>What the Admin</a:t>
            </a:r>
            <a:br>
              <a:rPr lang="en-US" sz="2549" kern="0" dirty="0">
                <a:gradFill>
                  <a:gsLst>
                    <a:gs pos="0">
                      <a:srgbClr val="FFFFFF"/>
                    </a:gs>
                    <a:gs pos="100000">
                      <a:srgbClr val="FFFFFF"/>
                    </a:gs>
                  </a:gsLst>
                  <a:lin ang="5400000" scaled="0"/>
                </a:gradFill>
              </a:rPr>
            </a:br>
            <a:r>
              <a:rPr lang="en-US" sz="2549" kern="0" dirty="0">
                <a:gradFill>
                  <a:gsLst>
                    <a:gs pos="0">
                      <a:srgbClr val="FFFFFF"/>
                    </a:gs>
                    <a:gs pos="100000">
                      <a:srgbClr val="FFFFFF"/>
                    </a:gs>
                  </a:gsLst>
                  <a:lin ang="5400000" scaled="0"/>
                </a:gradFill>
              </a:rPr>
              <a:t>should do?</a:t>
            </a:r>
          </a:p>
        </p:txBody>
      </p:sp>
      <p:sp>
        <p:nvSpPr>
          <p:cNvPr id="91" name="Freeform 90"/>
          <p:cNvSpPr/>
          <p:nvPr/>
        </p:nvSpPr>
        <p:spPr>
          <a:xfrm>
            <a:off x="1047436" y="2772234"/>
            <a:ext cx="3203517" cy="1682616"/>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kern="0" dirty="0">
                <a:gradFill>
                  <a:gsLst>
                    <a:gs pos="0">
                      <a:srgbClr val="FFFFFF"/>
                    </a:gs>
                    <a:gs pos="100000">
                      <a:srgbClr val="FFFFFF"/>
                    </a:gs>
                  </a:gsLst>
                  <a:lin ang="5400000" scaled="0"/>
                </a:gradFill>
              </a:rPr>
              <a:t>What the Admin</a:t>
            </a:r>
            <a:br>
              <a:rPr lang="en-US" sz="2549" kern="0" dirty="0">
                <a:gradFill>
                  <a:gsLst>
                    <a:gs pos="0">
                      <a:srgbClr val="FFFFFF"/>
                    </a:gs>
                    <a:gs pos="100000">
                      <a:srgbClr val="FFFFFF"/>
                    </a:gs>
                  </a:gsLst>
                  <a:lin ang="5400000" scaled="0"/>
                </a:gradFill>
              </a:rPr>
            </a:br>
            <a:r>
              <a:rPr lang="en-US" sz="2549" kern="0" dirty="0">
                <a:gradFill>
                  <a:gsLst>
                    <a:gs pos="0">
                      <a:srgbClr val="FFFFFF"/>
                    </a:gs>
                    <a:gs pos="100000">
                      <a:srgbClr val="FFFFFF"/>
                    </a:gs>
                  </a:gsLst>
                  <a:lin ang="5400000" scaled="0"/>
                </a:gradFill>
              </a:rPr>
              <a:t>does normally?</a:t>
            </a:r>
          </a:p>
        </p:txBody>
      </p:sp>
      <p:sp>
        <p:nvSpPr>
          <p:cNvPr id="21" name="TextBox 20"/>
          <p:cNvSpPr txBox="1"/>
          <p:nvPr/>
        </p:nvSpPr>
        <p:spPr>
          <a:xfrm>
            <a:off x="954872" y="6104643"/>
            <a:ext cx="3296082" cy="534056"/>
          </a:xfrm>
          <a:prstGeom prst="rect">
            <a:avLst/>
          </a:prstGeom>
          <a:noFill/>
        </p:spPr>
        <p:txBody>
          <a:bodyPr wrap="square" lIns="179285" tIns="143428" rIns="179285" bIns="143428" rtlCol="0">
            <a:spAutoFit/>
          </a:bodyPr>
          <a:lstStyle/>
          <a:p>
            <a:pPr defTabSz="896386">
              <a:lnSpc>
                <a:spcPct val="90000"/>
              </a:lnSpc>
            </a:pPr>
            <a:r>
              <a:rPr lang="pt-PT" sz="882" b="1" kern="0" dirty="0">
                <a:gradFill>
                  <a:gsLst>
                    <a:gs pos="2917">
                      <a:schemeClr val="tx1"/>
                    </a:gs>
                    <a:gs pos="30000">
                      <a:schemeClr val="tx1"/>
                    </a:gs>
                  </a:gsLst>
                  <a:lin ang="5400000" scaled="0"/>
                </a:gradFill>
              </a:rPr>
              <a:t>https://gallery.technet.microsoft.com/scriptcenter/BizTalk-DevOps-Moving-an-e4c23236</a:t>
            </a:r>
          </a:p>
        </p:txBody>
      </p:sp>
      <p:pic>
        <p:nvPicPr>
          <p:cNvPr id="3" name="Picture 2"/>
          <p:cNvPicPr>
            <a:picLocks noChangeAspect="1"/>
          </p:cNvPicPr>
          <p:nvPr/>
        </p:nvPicPr>
        <p:blipFill rotWithShape="1">
          <a:blip r:embed="rId3"/>
          <a:srcRect r="16083" b="34449"/>
          <a:stretch/>
        </p:blipFill>
        <p:spPr>
          <a:xfrm>
            <a:off x="4384950" y="1305865"/>
            <a:ext cx="6902471" cy="1346618"/>
          </a:xfrm>
          <a:prstGeom prst="rect">
            <a:avLst/>
          </a:prstGeom>
        </p:spPr>
      </p:pic>
    </p:spTree>
    <p:extLst>
      <p:ext uri="{BB962C8B-B14F-4D97-AF65-F5344CB8AC3E}">
        <p14:creationId xmlns:p14="http://schemas.microsoft.com/office/powerpoint/2010/main" val="3377338444"/>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1+#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1+#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1+#ppt_w/2"/>
                                          </p:val>
                                        </p:tav>
                                        <p:tav tm="100000">
                                          <p:val>
                                            <p:strVal val="#ppt_x"/>
                                          </p:val>
                                        </p:tav>
                                      </p:tavLst>
                                    </p:anim>
                                    <p:anim calcmode="lin" valueType="num">
                                      <p:cBhvr additive="base">
                                        <p:cTn id="16" dur="50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 calcmode="lin" valueType="num">
                                      <p:cBhvr additive="base">
                                        <p:cTn id="19" dur="500" fill="hold"/>
                                        <p:tgtEl>
                                          <p:spTgt spid="76"/>
                                        </p:tgtEl>
                                        <p:attrNameLst>
                                          <p:attrName>ppt_x</p:attrName>
                                        </p:attrNameLst>
                                      </p:cBhvr>
                                      <p:tavLst>
                                        <p:tav tm="0">
                                          <p:val>
                                            <p:strVal val="1+#ppt_w/2"/>
                                          </p:val>
                                        </p:tav>
                                        <p:tav tm="100000">
                                          <p:val>
                                            <p:strVal val="#ppt_x"/>
                                          </p:val>
                                        </p:tav>
                                      </p:tavLst>
                                    </p:anim>
                                    <p:anim calcmode="lin" valueType="num">
                                      <p:cBhvr additive="base">
                                        <p:cTn id="20" dur="500" fill="hold"/>
                                        <p:tgtEl>
                                          <p:spTgt spid="7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1+#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5" grpId="0"/>
      <p:bldP spid="56" grpId="0"/>
      <p:bldP spid="76" grpId="0" animBg="1"/>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384950" y="4233241"/>
            <a:ext cx="6902471" cy="2301828"/>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7233" tIns="88371" rIns="121986" bIns="88371" numCol="1" spcCol="1270" anchor="ctr" anchorCtr="0">
            <a:noAutofit/>
          </a:bodyPr>
          <a:lstStyle/>
          <a:p>
            <a:pPr marL="0" lvl="1" defTabSz="784338">
              <a:lnSpc>
                <a:spcPct val="90000"/>
              </a:lnSpc>
              <a:spcBef>
                <a:spcPct val="0"/>
              </a:spcBef>
              <a:spcAft>
                <a:spcPct val="15000"/>
              </a:spcAft>
            </a:pPr>
            <a:endParaRPr lang="en-US" sz="1961" kern="0" dirty="0">
              <a:solidFill>
                <a:srgbClr val="FFFFFF"/>
              </a:solidFill>
            </a:endParaRPr>
          </a:p>
        </p:txBody>
      </p:sp>
      <p:sp>
        <p:nvSpPr>
          <p:cNvPr id="51" name="Title 1"/>
          <p:cNvSpPr>
            <a:spLocks noGrp="1"/>
          </p:cNvSpPr>
          <p:nvPr>
            <p:ph type="title"/>
          </p:nvPr>
        </p:nvSpPr>
        <p:spPr>
          <a:xfrm>
            <a:off x="269241" y="289957"/>
            <a:ext cx="11655840" cy="899537"/>
          </a:xfrm>
        </p:spPr>
        <p:txBody>
          <a:bodyPr vert="horz" wrap="square" lIns="143428" tIns="89642" rIns="143428" bIns="89642" rtlCol="0" anchor="t">
            <a:noAutofit/>
          </a:bodyPr>
          <a:lstStyle/>
          <a:p>
            <a:pPr>
              <a:lnSpc>
                <a:spcPts val="6176"/>
              </a:lnSpc>
            </a:pPr>
            <a:r>
              <a:rPr lang="en-US" sz="392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#5</a:t>
            </a:r>
            <a:r>
              <a:rPr lang="en-US" sz="3921" dirty="0"/>
              <a:t> – What RosettaNet, ESB, UDDI have in common?</a:t>
            </a:r>
            <a:endParaRPr lang="en-US" sz="3921" dirty="0">
              <a:solidFill>
                <a:schemeClr val="tx1"/>
              </a:solidFill>
            </a:endParaRPr>
          </a:p>
        </p:txBody>
      </p:sp>
      <p:sp>
        <p:nvSpPr>
          <p:cNvPr id="52" name="Rectangle 51"/>
          <p:cNvSpPr/>
          <p:nvPr/>
        </p:nvSpPr>
        <p:spPr>
          <a:xfrm>
            <a:off x="4384950" y="1311226"/>
            <a:ext cx="6902471" cy="1344637"/>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pPr defTabSz="896386"/>
            <a:r>
              <a:rPr lang="en-US" sz="2353" b="1" kern="0" noProof="1">
                <a:gradFill>
                  <a:gsLst>
                    <a:gs pos="1250">
                      <a:srgbClr val="FFFFFF"/>
                    </a:gs>
                    <a:gs pos="100000">
                      <a:srgbClr val="FFFFFF"/>
                    </a:gs>
                  </a:gsLst>
                  <a:lin ang="5400000" scaled="0"/>
                </a:gradFill>
              </a:rPr>
              <a:t>  </a:t>
            </a:r>
            <a:r>
              <a:rPr lang="en-US" sz="2353" kern="0" noProof="1">
                <a:gradFill>
                  <a:gsLst>
                    <a:gs pos="1250">
                      <a:srgbClr val="FFFFFF"/>
                    </a:gs>
                    <a:gs pos="100000">
                      <a:srgbClr val="FFFFFF"/>
                    </a:gs>
                  </a:gsLst>
                  <a:lin ang="5400000" scaled="0"/>
                </a:gradFill>
              </a:rPr>
              <a:t>EsbExceptionDb		BTARNARCHIVE</a:t>
            </a:r>
          </a:p>
          <a:p>
            <a:pPr defTabSz="896386"/>
            <a:r>
              <a:rPr lang="en-US" sz="2353" kern="0" noProof="1">
                <a:gradFill>
                  <a:gsLst>
                    <a:gs pos="1250">
                      <a:srgbClr val="FFFFFF"/>
                    </a:gs>
                    <a:gs pos="100000">
                      <a:srgbClr val="FFFFFF"/>
                    </a:gs>
                  </a:gsLst>
                  <a:lin ang="5400000" scaled="0"/>
                </a:gradFill>
              </a:rPr>
              <a:t>  EsbItineraryDb		BTARNCONFIG</a:t>
            </a:r>
          </a:p>
          <a:p>
            <a:pPr defTabSz="896386"/>
            <a:r>
              <a:rPr lang="en-US" sz="2353" kern="0" noProof="1">
                <a:gradFill>
                  <a:gsLst>
                    <a:gs pos="1250">
                      <a:srgbClr val="FFFFFF"/>
                    </a:gs>
                    <a:gs pos="100000">
                      <a:srgbClr val="FFFFFF"/>
                    </a:gs>
                  </a:gsLst>
                  <a:lin ang="5400000" scaled="0"/>
                </a:gradFill>
              </a:rPr>
              <a:t>  UDDI3			BTARNDATA</a:t>
            </a:r>
          </a:p>
        </p:txBody>
      </p:sp>
      <p:sp>
        <p:nvSpPr>
          <p:cNvPr id="53" name="Rectangle 52"/>
          <p:cNvSpPr/>
          <p:nvPr/>
        </p:nvSpPr>
        <p:spPr>
          <a:xfrm>
            <a:off x="4384950" y="2772234"/>
            <a:ext cx="6902471" cy="1344637"/>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pPr marL="168072" lvl="1" indent="-168072" defTabSz="784338">
              <a:lnSpc>
                <a:spcPct val="90000"/>
              </a:lnSpc>
              <a:spcBef>
                <a:spcPct val="0"/>
              </a:spcBef>
              <a:spcAft>
                <a:spcPct val="15000"/>
              </a:spcAft>
              <a:buFontTx/>
              <a:buChar char="••"/>
            </a:pPr>
            <a:endParaRPr lang="en-US" sz="1765" kern="0" dirty="0">
              <a:solidFill>
                <a:srgbClr val="505050">
                  <a:hueOff val="0"/>
                  <a:satOff val="0"/>
                  <a:lumOff val="0"/>
                  <a:alphaOff val="0"/>
                </a:srgbClr>
              </a:solidFill>
            </a:endParaRPr>
          </a:p>
        </p:txBody>
      </p:sp>
      <p:sp>
        <p:nvSpPr>
          <p:cNvPr id="55" name="Text Placeholder 4"/>
          <p:cNvSpPr txBox="1">
            <a:spLocks/>
          </p:cNvSpPr>
          <p:nvPr/>
        </p:nvSpPr>
        <p:spPr>
          <a:xfrm>
            <a:off x="4401781" y="2784484"/>
            <a:ext cx="6885641" cy="1332386"/>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0"/>
            <a:r>
              <a:rPr lang="en-US" sz="2745" b="1" noProof="1">
                <a:gradFill>
                  <a:gsLst>
                    <a:gs pos="1250">
                      <a:srgbClr val="FFFFFF"/>
                    </a:gs>
                    <a:gs pos="100000">
                      <a:srgbClr val="FFFFFF"/>
                    </a:gs>
                  </a:gsLst>
                  <a:lin ang="5400000" scaled="0"/>
                </a:gradFill>
                <a:latin typeface="Segoe UI"/>
              </a:rPr>
              <a:t>Do you think that these databases are being backuped?</a:t>
            </a:r>
          </a:p>
        </p:txBody>
      </p:sp>
      <p:sp>
        <p:nvSpPr>
          <p:cNvPr id="56" name="Text Placeholder 4"/>
          <p:cNvSpPr txBox="1">
            <a:spLocks/>
          </p:cNvSpPr>
          <p:nvPr/>
        </p:nvSpPr>
        <p:spPr>
          <a:xfrm>
            <a:off x="4401780" y="4233241"/>
            <a:ext cx="7019638" cy="2301828"/>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0"/>
            <a:r>
              <a:rPr lang="en-US" sz="1961" noProof="1">
                <a:gradFill>
                  <a:gsLst>
                    <a:gs pos="1250">
                      <a:srgbClr val="FFFFFF"/>
                    </a:gs>
                    <a:gs pos="100000">
                      <a:srgbClr val="FFFFFF"/>
                    </a:gs>
                  </a:gsLst>
                  <a:lin ang="5400000" scaled="0"/>
                </a:gradFill>
                <a:latin typeface="Segoe UI"/>
              </a:rPr>
              <a:t>C:\Program Files (x86)\Microsoft BizTalk Server 2013 R2\Schema</a:t>
            </a:r>
          </a:p>
          <a:p>
            <a:pPr marL="336145" indent="-336145" defTabSz="896350">
              <a:buFont typeface="Arial" panose="020B0604020202020204" pitchFamily="34" charset="0"/>
              <a:buChar char="•"/>
            </a:pPr>
            <a:r>
              <a:rPr lang="en-US" sz="1961" b="1" noProof="1">
                <a:gradFill>
                  <a:gsLst>
                    <a:gs pos="1250">
                      <a:srgbClr val="FFFFFF"/>
                    </a:gs>
                    <a:gs pos="100000">
                      <a:srgbClr val="FFFFFF"/>
                    </a:gs>
                  </a:gsLst>
                  <a:lin ang="5400000" scaled="0"/>
                </a:gradFill>
                <a:latin typeface="Segoe UI"/>
              </a:rPr>
              <a:t>Backup_Setup_All_Procs.sql</a:t>
            </a:r>
          </a:p>
          <a:p>
            <a:pPr marL="336145" indent="-336145" defTabSz="896350">
              <a:buFont typeface="Arial" panose="020B0604020202020204" pitchFamily="34" charset="0"/>
              <a:buChar char="•"/>
            </a:pPr>
            <a:r>
              <a:rPr lang="en-US" sz="1961" b="1" noProof="1">
                <a:gradFill>
                  <a:gsLst>
                    <a:gs pos="1250">
                      <a:srgbClr val="FFFFFF"/>
                    </a:gs>
                    <a:gs pos="100000">
                      <a:srgbClr val="FFFFFF"/>
                    </a:gs>
                  </a:gsLst>
                  <a:lin ang="5400000" scaled="0"/>
                </a:gradFill>
                <a:latin typeface="Segoe UI"/>
              </a:rPr>
              <a:t>Backup_Setup_All_Tables.sql</a:t>
            </a:r>
          </a:p>
          <a:p>
            <a:pPr marL="336145" indent="-336145" defTabSz="896350">
              <a:buFont typeface="Arial" panose="020B0604020202020204" pitchFamily="34" charset="0"/>
              <a:buChar char="•"/>
            </a:pPr>
            <a:endParaRPr lang="en-US" sz="1961" noProof="1">
              <a:gradFill>
                <a:gsLst>
                  <a:gs pos="1250">
                    <a:srgbClr val="FFFFFF"/>
                  </a:gs>
                  <a:gs pos="100000">
                    <a:srgbClr val="FFFFFF"/>
                  </a:gs>
                </a:gsLst>
                <a:lin ang="5400000" scaled="0"/>
              </a:gradFill>
              <a:latin typeface="Segoe UI"/>
            </a:endParaRPr>
          </a:p>
          <a:p>
            <a:pPr defTabSz="896350"/>
            <a:r>
              <a:rPr lang="en-US" sz="1961" noProof="1">
                <a:gradFill>
                  <a:gsLst>
                    <a:gs pos="1250">
                      <a:srgbClr val="FFFFFF"/>
                    </a:gs>
                    <a:gs pos="100000">
                      <a:srgbClr val="FFFFFF"/>
                    </a:gs>
                  </a:gsLst>
                  <a:lin ang="5400000" scaled="0"/>
                </a:gradFill>
                <a:latin typeface="Segoe UI"/>
              </a:rPr>
              <a:t>Modify the </a:t>
            </a:r>
            <a:r>
              <a:rPr lang="en-US" sz="1961" b="1" noProof="1">
                <a:gradFill>
                  <a:gsLst>
                    <a:gs pos="1250">
                      <a:srgbClr val="FFFFFF"/>
                    </a:gs>
                    <a:gs pos="100000">
                      <a:srgbClr val="FFFFFF"/>
                    </a:gs>
                  </a:gsLst>
                  <a:lin ang="5400000" scaled="0"/>
                </a:gradFill>
                <a:latin typeface="Segoe UI"/>
              </a:rPr>
              <a:t>adm_OtherBackupDatabases</a:t>
            </a:r>
            <a:r>
              <a:rPr lang="en-US" sz="1961" noProof="1">
                <a:gradFill>
                  <a:gsLst>
                    <a:gs pos="1250">
                      <a:srgbClr val="FFFFFF"/>
                    </a:gs>
                    <a:gs pos="100000">
                      <a:srgbClr val="FFFFFF"/>
                    </a:gs>
                  </a:gsLst>
                  <a:lin ang="5400000" scaled="0"/>
                </a:gradFill>
                <a:latin typeface="Segoe UI"/>
              </a:rPr>
              <a:t> table to include a row for each of </a:t>
            </a:r>
            <a:r>
              <a:rPr lang="en-US" sz="1961" b="1" noProof="1">
                <a:gradFill>
                  <a:gsLst>
                    <a:gs pos="1250">
                      <a:srgbClr val="FFFFFF"/>
                    </a:gs>
                    <a:gs pos="100000">
                      <a:srgbClr val="FFFFFF"/>
                    </a:gs>
                  </a:gsLst>
                  <a:lin ang="5400000" scaled="0"/>
                </a:gradFill>
                <a:latin typeface="Segoe UI"/>
              </a:rPr>
              <a:t>your custom databases</a:t>
            </a:r>
          </a:p>
        </p:txBody>
      </p:sp>
      <p:sp>
        <p:nvSpPr>
          <p:cNvPr id="58" name="Freeform 57"/>
          <p:cNvSpPr/>
          <p:nvPr/>
        </p:nvSpPr>
        <p:spPr>
          <a:xfrm>
            <a:off x="1047436" y="1311226"/>
            <a:ext cx="3203517" cy="1344637"/>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kern="0" dirty="0">
                <a:gradFill>
                  <a:gsLst>
                    <a:gs pos="0">
                      <a:srgbClr val="FFFFFF"/>
                    </a:gs>
                    <a:gs pos="100000">
                      <a:srgbClr val="FFFFFF"/>
                    </a:gs>
                  </a:gsLst>
                  <a:lin ang="5400000" scaled="0"/>
                </a:gradFill>
              </a:rPr>
              <a:t>Custom</a:t>
            </a:r>
            <a:br>
              <a:rPr lang="en-US" sz="2549" b="1" kern="0" dirty="0">
                <a:gradFill>
                  <a:gsLst>
                    <a:gs pos="0">
                      <a:srgbClr val="FFFFFF"/>
                    </a:gs>
                    <a:gs pos="100000">
                      <a:srgbClr val="FFFFFF"/>
                    </a:gs>
                  </a:gsLst>
                  <a:lin ang="5400000" scaled="0"/>
                </a:gradFill>
              </a:rPr>
            </a:br>
            <a:r>
              <a:rPr lang="en-US" sz="2549" b="1" kern="0" dirty="0">
                <a:gradFill>
                  <a:gsLst>
                    <a:gs pos="0">
                      <a:srgbClr val="FFFFFF"/>
                    </a:gs>
                    <a:gs pos="100000">
                      <a:srgbClr val="FFFFFF"/>
                    </a:gs>
                  </a:gsLst>
                  <a:lin ang="5400000" scaled="0"/>
                </a:gradFill>
              </a:rPr>
              <a:t>Databases</a:t>
            </a:r>
            <a:endParaRPr lang="en-US" sz="2549" kern="0" dirty="0">
              <a:gradFill>
                <a:gsLst>
                  <a:gs pos="0">
                    <a:srgbClr val="FFFFFF"/>
                  </a:gs>
                  <a:gs pos="100000">
                    <a:srgbClr val="FFFFFF"/>
                  </a:gs>
                </a:gsLst>
                <a:lin ang="5400000" scaled="0"/>
              </a:gradFill>
            </a:endParaRPr>
          </a:p>
        </p:txBody>
      </p:sp>
      <p:grpSp>
        <p:nvGrpSpPr>
          <p:cNvPr id="75" name="Group 74"/>
          <p:cNvGrpSpPr/>
          <p:nvPr/>
        </p:nvGrpSpPr>
        <p:grpSpPr>
          <a:xfrm>
            <a:off x="1047436" y="4233241"/>
            <a:ext cx="3203517" cy="2301828"/>
            <a:chOff x="886473" y="4641550"/>
            <a:chExt cx="3267754" cy="2347984"/>
          </a:xfrm>
        </p:grpSpPr>
        <p:sp>
          <p:nvSpPr>
            <p:cNvPr id="76" name="Freeform 75"/>
            <p:cNvSpPr/>
            <p:nvPr/>
          </p:nvSpPr>
          <p:spPr>
            <a:xfrm>
              <a:off x="886473" y="4641550"/>
              <a:ext cx="3267754" cy="2347984"/>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kern="0" dirty="0">
                  <a:gradFill>
                    <a:gsLst>
                      <a:gs pos="0">
                        <a:srgbClr val="FFFFFF"/>
                      </a:gs>
                      <a:gs pos="100000">
                        <a:srgbClr val="FFFFFF"/>
                      </a:gs>
                    </a:gsLst>
                    <a:lin ang="5400000" scaled="0"/>
                  </a:gradFill>
                </a:rPr>
                <a:t>Backup </a:t>
              </a:r>
              <a:br>
                <a:rPr lang="en-US" sz="2549" b="1" kern="0" dirty="0">
                  <a:gradFill>
                    <a:gsLst>
                      <a:gs pos="0">
                        <a:srgbClr val="FFFFFF"/>
                      </a:gs>
                      <a:gs pos="100000">
                        <a:srgbClr val="FFFFFF"/>
                      </a:gs>
                    </a:gsLst>
                    <a:lin ang="5400000" scaled="0"/>
                  </a:gradFill>
                </a:rPr>
              </a:br>
              <a:r>
                <a:rPr lang="en-US" sz="2549" kern="0" dirty="0">
                  <a:gradFill>
                    <a:gsLst>
                      <a:gs pos="0">
                        <a:srgbClr val="FFFFFF"/>
                      </a:gs>
                      <a:gs pos="100000">
                        <a:srgbClr val="FFFFFF"/>
                      </a:gs>
                    </a:gsLst>
                    <a:lin ang="5400000" scaled="0"/>
                  </a:gradFill>
                </a:rPr>
                <a:t>Other </a:t>
              </a:r>
              <a:br>
                <a:rPr lang="en-US" sz="2549" kern="0" dirty="0">
                  <a:gradFill>
                    <a:gsLst>
                      <a:gs pos="0">
                        <a:srgbClr val="FFFFFF"/>
                      </a:gs>
                      <a:gs pos="100000">
                        <a:srgbClr val="FFFFFF"/>
                      </a:gs>
                    </a:gsLst>
                    <a:lin ang="5400000" scaled="0"/>
                  </a:gradFill>
                </a:rPr>
              </a:br>
              <a:r>
                <a:rPr lang="en-US" sz="2549" kern="0" dirty="0">
                  <a:gradFill>
                    <a:gsLst>
                      <a:gs pos="0">
                        <a:srgbClr val="FFFFFF"/>
                      </a:gs>
                      <a:gs pos="100000">
                        <a:srgbClr val="FFFFFF"/>
                      </a:gs>
                    </a:gsLst>
                    <a:lin ang="5400000" scaled="0"/>
                  </a:gradFill>
                </a:rPr>
                <a:t>Databases</a:t>
              </a:r>
            </a:p>
          </p:txBody>
        </p:sp>
        <p:sp>
          <p:nvSpPr>
            <p:cNvPr id="89" name="Freeform 124"/>
            <p:cNvSpPr>
              <a:spLocks/>
            </p:cNvSpPr>
            <p:nvPr/>
          </p:nvSpPr>
          <p:spPr bwMode="black">
            <a:xfrm>
              <a:off x="2982759" y="5444164"/>
              <a:ext cx="990600" cy="742757"/>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236">
                  <a:moveTo>
                    <a:pt x="313" y="135"/>
                  </a:moveTo>
                  <a:cubicBezTo>
                    <a:pt x="311" y="131"/>
                    <a:pt x="306" y="127"/>
                    <a:pt x="300" y="125"/>
                  </a:cubicBezTo>
                  <a:cubicBezTo>
                    <a:pt x="298" y="124"/>
                    <a:pt x="296" y="123"/>
                    <a:pt x="294" y="122"/>
                  </a:cubicBezTo>
                  <a:cubicBezTo>
                    <a:pt x="237" y="101"/>
                    <a:pt x="181" y="80"/>
                    <a:pt x="124" y="58"/>
                  </a:cubicBezTo>
                  <a:cubicBezTo>
                    <a:pt x="125" y="56"/>
                    <a:pt x="125" y="56"/>
                    <a:pt x="125" y="56"/>
                  </a:cubicBezTo>
                  <a:cubicBezTo>
                    <a:pt x="132" y="52"/>
                    <a:pt x="104" y="51"/>
                    <a:pt x="100" y="39"/>
                  </a:cubicBezTo>
                  <a:cubicBezTo>
                    <a:pt x="96" y="26"/>
                    <a:pt x="146" y="14"/>
                    <a:pt x="153" y="11"/>
                  </a:cubicBezTo>
                  <a:cubicBezTo>
                    <a:pt x="161" y="7"/>
                    <a:pt x="125" y="0"/>
                    <a:pt x="103" y="8"/>
                  </a:cubicBezTo>
                  <a:cubicBezTo>
                    <a:pt x="81" y="16"/>
                    <a:pt x="69" y="29"/>
                    <a:pt x="61" y="44"/>
                  </a:cubicBezTo>
                  <a:cubicBezTo>
                    <a:pt x="53" y="58"/>
                    <a:pt x="55" y="77"/>
                    <a:pt x="54" y="85"/>
                  </a:cubicBezTo>
                  <a:cubicBezTo>
                    <a:pt x="54" y="92"/>
                    <a:pt x="40" y="104"/>
                    <a:pt x="37" y="112"/>
                  </a:cubicBezTo>
                  <a:cubicBezTo>
                    <a:pt x="32" y="125"/>
                    <a:pt x="46" y="129"/>
                    <a:pt x="56" y="133"/>
                  </a:cubicBezTo>
                  <a:cubicBezTo>
                    <a:pt x="59" y="134"/>
                    <a:pt x="61" y="135"/>
                    <a:pt x="63" y="135"/>
                  </a:cubicBezTo>
                  <a:cubicBezTo>
                    <a:pt x="35" y="135"/>
                    <a:pt x="35" y="135"/>
                    <a:pt x="35" y="135"/>
                  </a:cubicBezTo>
                  <a:cubicBezTo>
                    <a:pt x="33" y="135"/>
                    <a:pt x="31" y="138"/>
                    <a:pt x="31" y="141"/>
                  </a:cubicBezTo>
                  <a:cubicBezTo>
                    <a:pt x="31" y="144"/>
                    <a:pt x="33" y="147"/>
                    <a:pt x="35" y="147"/>
                  </a:cubicBezTo>
                  <a:cubicBezTo>
                    <a:pt x="50" y="147"/>
                    <a:pt x="50" y="147"/>
                    <a:pt x="50" y="147"/>
                  </a:cubicBezTo>
                  <a:cubicBezTo>
                    <a:pt x="50" y="176"/>
                    <a:pt x="50" y="176"/>
                    <a:pt x="50" y="176"/>
                  </a:cubicBezTo>
                  <a:cubicBezTo>
                    <a:pt x="0" y="176"/>
                    <a:pt x="0" y="176"/>
                    <a:pt x="0" y="176"/>
                  </a:cubicBezTo>
                  <a:cubicBezTo>
                    <a:pt x="0" y="236"/>
                    <a:pt x="0" y="236"/>
                    <a:pt x="0" y="236"/>
                  </a:cubicBezTo>
                  <a:cubicBezTo>
                    <a:pt x="227" y="236"/>
                    <a:pt x="227" y="236"/>
                    <a:pt x="227" y="236"/>
                  </a:cubicBezTo>
                  <a:cubicBezTo>
                    <a:pt x="227" y="176"/>
                    <a:pt x="227" y="176"/>
                    <a:pt x="227" y="176"/>
                  </a:cubicBezTo>
                  <a:cubicBezTo>
                    <a:pt x="61" y="176"/>
                    <a:pt x="61" y="176"/>
                    <a:pt x="61" y="176"/>
                  </a:cubicBezTo>
                  <a:cubicBezTo>
                    <a:pt x="61" y="147"/>
                    <a:pt x="61" y="147"/>
                    <a:pt x="61" y="147"/>
                  </a:cubicBezTo>
                  <a:cubicBezTo>
                    <a:pt x="75" y="147"/>
                    <a:pt x="75" y="147"/>
                    <a:pt x="75" y="147"/>
                  </a:cubicBezTo>
                  <a:cubicBezTo>
                    <a:pt x="77" y="147"/>
                    <a:pt x="79" y="144"/>
                    <a:pt x="79" y="141"/>
                  </a:cubicBezTo>
                  <a:cubicBezTo>
                    <a:pt x="79" y="138"/>
                    <a:pt x="77" y="135"/>
                    <a:pt x="75" y="135"/>
                  </a:cubicBezTo>
                  <a:cubicBezTo>
                    <a:pt x="70" y="135"/>
                    <a:pt x="70" y="135"/>
                    <a:pt x="70" y="135"/>
                  </a:cubicBezTo>
                  <a:cubicBezTo>
                    <a:pt x="73" y="134"/>
                    <a:pt x="75" y="132"/>
                    <a:pt x="77" y="127"/>
                  </a:cubicBezTo>
                  <a:cubicBezTo>
                    <a:pt x="82" y="118"/>
                    <a:pt x="76" y="104"/>
                    <a:pt x="84" y="93"/>
                  </a:cubicBezTo>
                  <a:cubicBezTo>
                    <a:pt x="91" y="83"/>
                    <a:pt x="112" y="93"/>
                    <a:pt x="112" y="93"/>
                  </a:cubicBezTo>
                  <a:cubicBezTo>
                    <a:pt x="113" y="90"/>
                    <a:pt x="113" y="90"/>
                    <a:pt x="113" y="90"/>
                  </a:cubicBezTo>
                  <a:cubicBezTo>
                    <a:pt x="170" y="111"/>
                    <a:pt x="226" y="132"/>
                    <a:pt x="282" y="154"/>
                  </a:cubicBezTo>
                  <a:cubicBezTo>
                    <a:pt x="284" y="154"/>
                    <a:pt x="287" y="155"/>
                    <a:pt x="289" y="156"/>
                  </a:cubicBezTo>
                  <a:cubicBezTo>
                    <a:pt x="294" y="158"/>
                    <a:pt x="300" y="158"/>
                    <a:pt x="305" y="156"/>
                  </a:cubicBezTo>
                  <a:cubicBezTo>
                    <a:pt x="310" y="154"/>
                    <a:pt x="314" y="150"/>
                    <a:pt x="314" y="145"/>
                  </a:cubicBezTo>
                  <a:cubicBezTo>
                    <a:pt x="315" y="142"/>
                    <a:pt x="314" y="138"/>
                    <a:pt x="313" y="135"/>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pPr defTabSz="896386"/>
              <a:endParaRPr lang="en-US" sz="1568" kern="0">
                <a:gradFill>
                  <a:gsLst>
                    <a:gs pos="0">
                      <a:srgbClr val="0072C6">
                        <a:lumMod val="5000"/>
                        <a:lumOff val="95000"/>
                      </a:srgbClr>
                    </a:gs>
                    <a:gs pos="100000">
                      <a:srgbClr val="FFFFFF"/>
                    </a:gs>
                  </a:gsLst>
                  <a:lin ang="5400000" scaled="1"/>
                </a:gradFill>
              </a:endParaRPr>
            </a:p>
          </p:txBody>
        </p:sp>
      </p:grpSp>
      <p:grpSp>
        <p:nvGrpSpPr>
          <p:cNvPr id="90" name="Group 89"/>
          <p:cNvGrpSpPr/>
          <p:nvPr/>
        </p:nvGrpSpPr>
        <p:grpSpPr>
          <a:xfrm>
            <a:off x="1047436" y="2772234"/>
            <a:ext cx="3203517" cy="1344637"/>
            <a:chOff x="886473" y="3573316"/>
            <a:chExt cx="3267754" cy="1371600"/>
          </a:xfrm>
        </p:grpSpPr>
        <p:sp>
          <p:nvSpPr>
            <p:cNvPr id="91" name="Freeform 90"/>
            <p:cNvSpPr/>
            <p:nvPr/>
          </p:nvSpPr>
          <p:spPr>
            <a:xfrm>
              <a:off x="886473" y="3573316"/>
              <a:ext cx="3267754" cy="137160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kern="0" dirty="0">
                  <a:gradFill>
                    <a:gsLst>
                      <a:gs pos="0">
                        <a:srgbClr val="FFFFFF"/>
                      </a:gs>
                      <a:gs pos="100000">
                        <a:srgbClr val="FFFFFF"/>
                      </a:gs>
                    </a:gsLst>
                    <a:lin ang="5400000" scaled="0"/>
                  </a:gradFill>
                </a:rPr>
                <a:t>Optional</a:t>
              </a:r>
              <a:br>
                <a:rPr lang="en-US" sz="2549" kern="0" dirty="0">
                  <a:gradFill>
                    <a:gsLst>
                      <a:gs pos="0">
                        <a:srgbClr val="FFFFFF"/>
                      </a:gs>
                      <a:gs pos="100000">
                        <a:srgbClr val="FFFFFF"/>
                      </a:gs>
                    </a:gsLst>
                    <a:lin ang="5400000" scaled="0"/>
                  </a:gradFill>
                </a:rPr>
              </a:br>
              <a:r>
                <a:rPr lang="en-US" sz="2549" kern="0" dirty="0">
                  <a:gradFill>
                    <a:gsLst>
                      <a:gs pos="0">
                        <a:srgbClr val="FFFFFF"/>
                      </a:gs>
                      <a:gs pos="100000">
                        <a:srgbClr val="FFFFFF"/>
                      </a:gs>
                    </a:gsLst>
                    <a:lin ang="5400000" scaled="0"/>
                  </a:gradFill>
                </a:rPr>
                <a:t>features</a:t>
              </a:r>
            </a:p>
          </p:txBody>
        </p:sp>
        <p:sp>
          <p:nvSpPr>
            <p:cNvPr id="93" name="Freeform 91"/>
            <p:cNvSpPr>
              <a:spLocks noEditPoints="1"/>
            </p:cNvSpPr>
            <p:nvPr/>
          </p:nvSpPr>
          <p:spPr bwMode="auto">
            <a:xfrm rot="3574284">
              <a:off x="2971477" y="3675466"/>
              <a:ext cx="781770" cy="1136714"/>
            </a:xfrm>
            <a:custGeom>
              <a:avLst/>
              <a:gdLst>
                <a:gd name="T0" fmla="*/ 57 w 74"/>
                <a:gd name="T1" fmla="*/ 29 h 107"/>
                <a:gd name="T2" fmla="*/ 46 w 74"/>
                <a:gd name="T3" fmla="*/ 40 h 107"/>
                <a:gd name="T4" fmla="*/ 38 w 74"/>
                <a:gd name="T5" fmla="*/ 37 h 107"/>
                <a:gd name="T6" fmla="*/ 28 w 74"/>
                <a:gd name="T7" fmla="*/ 35 h 107"/>
                <a:gd name="T8" fmla="*/ 23 w 74"/>
                <a:gd name="T9" fmla="*/ 28 h 107"/>
                <a:gd name="T10" fmla="*/ 25 w 74"/>
                <a:gd name="T11" fmla="*/ 13 h 107"/>
                <a:gd name="T12" fmla="*/ 30 w 74"/>
                <a:gd name="T13" fmla="*/ 4 h 107"/>
                <a:gd name="T14" fmla="*/ 37 w 74"/>
                <a:gd name="T15" fmla="*/ 0 h 107"/>
                <a:gd name="T16" fmla="*/ 52 w 74"/>
                <a:gd name="T17" fmla="*/ 6 h 107"/>
                <a:gd name="T18" fmla="*/ 60 w 74"/>
                <a:gd name="T19" fmla="*/ 13 h 107"/>
                <a:gd name="T20" fmla="*/ 62 w 74"/>
                <a:gd name="T21" fmla="*/ 21 h 107"/>
                <a:gd name="T22" fmla="*/ 54 w 74"/>
                <a:gd name="T23" fmla="*/ 20 h 107"/>
                <a:gd name="T24" fmla="*/ 48 w 74"/>
                <a:gd name="T25" fmla="*/ 23 h 107"/>
                <a:gd name="T26" fmla="*/ 46 w 74"/>
                <a:gd name="T27" fmla="*/ 26 h 107"/>
                <a:gd name="T28" fmla="*/ 41 w 74"/>
                <a:gd name="T29" fmla="*/ 26 h 107"/>
                <a:gd name="T30" fmla="*/ 37 w 74"/>
                <a:gd name="T31" fmla="*/ 26 h 107"/>
                <a:gd name="T32" fmla="*/ 35 w 74"/>
                <a:gd name="T33" fmla="*/ 23 h 107"/>
                <a:gd name="T34" fmla="*/ 35 w 74"/>
                <a:gd name="T35" fmla="*/ 19 h 107"/>
                <a:gd name="T36" fmla="*/ 37 w 74"/>
                <a:gd name="T37" fmla="*/ 14 h 107"/>
                <a:gd name="T38" fmla="*/ 40 w 74"/>
                <a:gd name="T39" fmla="*/ 13 h 107"/>
                <a:gd name="T40" fmla="*/ 43 w 74"/>
                <a:gd name="T41" fmla="*/ 14 h 107"/>
                <a:gd name="T42" fmla="*/ 48 w 74"/>
                <a:gd name="T43" fmla="*/ 17 h 107"/>
                <a:gd name="T44" fmla="*/ 49 w 74"/>
                <a:gd name="T45" fmla="*/ 20 h 107"/>
                <a:gd name="T46" fmla="*/ 41 w 74"/>
                <a:gd name="T47" fmla="*/ 24 h 107"/>
                <a:gd name="T48" fmla="*/ 72 w 74"/>
                <a:gd name="T49" fmla="*/ 59 h 107"/>
                <a:gd name="T50" fmla="*/ 68 w 74"/>
                <a:gd name="T51" fmla="*/ 63 h 107"/>
                <a:gd name="T52" fmla="*/ 61 w 74"/>
                <a:gd name="T53" fmla="*/ 65 h 107"/>
                <a:gd name="T54" fmla="*/ 55 w 74"/>
                <a:gd name="T55" fmla="*/ 67 h 107"/>
                <a:gd name="T56" fmla="*/ 48 w 74"/>
                <a:gd name="T57" fmla="*/ 58 h 107"/>
                <a:gd name="T58" fmla="*/ 45 w 74"/>
                <a:gd name="T59" fmla="*/ 51 h 107"/>
                <a:gd name="T60" fmla="*/ 46 w 74"/>
                <a:gd name="T61" fmla="*/ 45 h 107"/>
                <a:gd name="T62" fmla="*/ 55 w 74"/>
                <a:gd name="T63" fmla="*/ 40 h 107"/>
                <a:gd name="T64" fmla="*/ 63 w 74"/>
                <a:gd name="T65" fmla="*/ 38 h 107"/>
                <a:gd name="T66" fmla="*/ 69 w 74"/>
                <a:gd name="T67" fmla="*/ 41 h 107"/>
                <a:gd name="T68" fmla="*/ 72 w 74"/>
                <a:gd name="T69" fmla="*/ 52 h 107"/>
                <a:gd name="T70" fmla="*/ 51 w 74"/>
                <a:gd name="T71" fmla="*/ 52 h 107"/>
                <a:gd name="T72" fmla="*/ 53 w 74"/>
                <a:gd name="T73" fmla="*/ 82 h 107"/>
                <a:gd name="T74" fmla="*/ 42 w 74"/>
                <a:gd name="T75" fmla="*/ 98 h 107"/>
                <a:gd name="T76" fmla="*/ 31 w 74"/>
                <a:gd name="T77" fmla="*/ 106 h 107"/>
                <a:gd name="T78" fmla="*/ 21 w 74"/>
                <a:gd name="T79" fmla="*/ 106 h 107"/>
                <a:gd name="T80" fmla="*/ 11 w 74"/>
                <a:gd name="T81" fmla="*/ 97 h 107"/>
                <a:gd name="T82" fmla="*/ 0 w 74"/>
                <a:gd name="T83" fmla="*/ 80 h 107"/>
                <a:gd name="T84" fmla="*/ 3 w 74"/>
                <a:gd name="T85" fmla="*/ 70 h 107"/>
                <a:gd name="T86" fmla="*/ 14 w 74"/>
                <a:gd name="T87" fmla="*/ 61 h 107"/>
                <a:gd name="T88" fmla="*/ 32 w 74"/>
                <a:gd name="T89" fmla="*/ 55 h 107"/>
                <a:gd name="T90" fmla="*/ 43 w 74"/>
                <a:gd name="T91" fmla="*/ 60 h 107"/>
                <a:gd name="T92" fmla="*/ 48 w 74"/>
                <a:gd name="T93" fmla="*/ 73 h 107"/>
                <a:gd name="T94" fmla="*/ 27 w 74"/>
                <a:gd name="T95" fmla="*/ 66 h 107"/>
                <a:gd name="T96" fmla="*/ 27 w 74"/>
                <a:gd name="T97" fmla="*/ 66 h 107"/>
                <a:gd name="T98" fmla="*/ 33 w 74"/>
                <a:gd name="T99" fmla="*/ 8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 h="107">
                  <a:moveTo>
                    <a:pt x="62" y="21"/>
                  </a:moveTo>
                  <a:cubicBezTo>
                    <a:pt x="60" y="29"/>
                    <a:pt x="60" y="29"/>
                    <a:pt x="60" y="29"/>
                  </a:cubicBezTo>
                  <a:cubicBezTo>
                    <a:pt x="59" y="30"/>
                    <a:pt x="59" y="30"/>
                    <a:pt x="59" y="30"/>
                  </a:cubicBezTo>
                  <a:cubicBezTo>
                    <a:pt x="57" y="29"/>
                    <a:pt x="57" y="29"/>
                    <a:pt x="57" y="29"/>
                  </a:cubicBezTo>
                  <a:cubicBezTo>
                    <a:pt x="56" y="31"/>
                    <a:pt x="54" y="32"/>
                    <a:pt x="53" y="33"/>
                  </a:cubicBezTo>
                  <a:cubicBezTo>
                    <a:pt x="54" y="35"/>
                    <a:pt x="54" y="35"/>
                    <a:pt x="54" y="35"/>
                  </a:cubicBezTo>
                  <a:cubicBezTo>
                    <a:pt x="54" y="36"/>
                    <a:pt x="54" y="36"/>
                    <a:pt x="54" y="36"/>
                  </a:cubicBezTo>
                  <a:cubicBezTo>
                    <a:pt x="46" y="40"/>
                    <a:pt x="46" y="40"/>
                    <a:pt x="46" y="40"/>
                  </a:cubicBezTo>
                  <a:cubicBezTo>
                    <a:pt x="45" y="40"/>
                    <a:pt x="45" y="40"/>
                    <a:pt x="45" y="39"/>
                  </a:cubicBezTo>
                  <a:cubicBezTo>
                    <a:pt x="44" y="37"/>
                    <a:pt x="44" y="37"/>
                    <a:pt x="44" y="37"/>
                  </a:cubicBezTo>
                  <a:cubicBezTo>
                    <a:pt x="43" y="38"/>
                    <a:pt x="42" y="38"/>
                    <a:pt x="41" y="38"/>
                  </a:cubicBezTo>
                  <a:cubicBezTo>
                    <a:pt x="40" y="38"/>
                    <a:pt x="39" y="37"/>
                    <a:pt x="38" y="37"/>
                  </a:cubicBezTo>
                  <a:cubicBezTo>
                    <a:pt x="37" y="39"/>
                    <a:pt x="37" y="39"/>
                    <a:pt x="37" y="39"/>
                  </a:cubicBezTo>
                  <a:cubicBezTo>
                    <a:pt x="37" y="40"/>
                    <a:pt x="37" y="40"/>
                    <a:pt x="36" y="40"/>
                  </a:cubicBezTo>
                  <a:cubicBezTo>
                    <a:pt x="28" y="36"/>
                    <a:pt x="28" y="36"/>
                    <a:pt x="28" y="36"/>
                  </a:cubicBezTo>
                  <a:cubicBezTo>
                    <a:pt x="28" y="35"/>
                    <a:pt x="28" y="35"/>
                    <a:pt x="28" y="35"/>
                  </a:cubicBezTo>
                  <a:cubicBezTo>
                    <a:pt x="29" y="33"/>
                    <a:pt x="29" y="33"/>
                    <a:pt x="29" y="33"/>
                  </a:cubicBezTo>
                  <a:cubicBezTo>
                    <a:pt x="28" y="31"/>
                    <a:pt x="27" y="30"/>
                    <a:pt x="26" y="28"/>
                  </a:cubicBezTo>
                  <a:cubicBezTo>
                    <a:pt x="24" y="29"/>
                    <a:pt x="24" y="29"/>
                    <a:pt x="24" y="29"/>
                  </a:cubicBezTo>
                  <a:cubicBezTo>
                    <a:pt x="23" y="29"/>
                    <a:pt x="23" y="29"/>
                    <a:pt x="23" y="28"/>
                  </a:cubicBezTo>
                  <a:cubicBezTo>
                    <a:pt x="21" y="20"/>
                    <a:pt x="21" y="20"/>
                    <a:pt x="21" y="20"/>
                  </a:cubicBezTo>
                  <a:cubicBezTo>
                    <a:pt x="21" y="19"/>
                    <a:pt x="21" y="19"/>
                    <a:pt x="22" y="19"/>
                  </a:cubicBezTo>
                  <a:cubicBezTo>
                    <a:pt x="24" y="18"/>
                    <a:pt x="24" y="18"/>
                    <a:pt x="24" y="18"/>
                  </a:cubicBezTo>
                  <a:cubicBezTo>
                    <a:pt x="24" y="16"/>
                    <a:pt x="24" y="15"/>
                    <a:pt x="25" y="13"/>
                  </a:cubicBezTo>
                  <a:cubicBezTo>
                    <a:pt x="23" y="12"/>
                    <a:pt x="23" y="12"/>
                    <a:pt x="23" y="12"/>
                  </a:cubicBezTo>
                  <a:cubicBezTo>
                    <a:pt x="23" y="11"/>
                    <a:pt x="23" y="11"/>
                    <a:pt x="23" y="11"/>
                  </a:cubicBezTo>
                  <a:cubicBezTo>
                    <a:pt x="29" y="4"/>
                    <a:pt x="29" y="4"/>
                    <a:pt x="29" y="4"/>
                  </a:cubicBezTo>
                  <a:cubicBezTo>
                    <a:pt x="29" y="4"/>
                    <a:pt x="29" y="4"/>
                    <a:pt x="30" y="4"/>
                  </a:cubicBezTo>
                  <a:cubicBezTo>
                    <a:pt x="32" y="5"/>
                    <a:pt x="32" y="5"/>
                    <a:pt x="32" y="5"/>
                  </a:cubicBezTo>
                  <a:cubicBezTo>
                    <a:pt x="33" y="4"/>
                    <a:pt x="35" y="3"/>
                    <a:pt x="36" y="3"/>
                  </a:cubicBezTo>
                  <a:cubicBezTo>
                    <a:pt x="36" y="1"/>
                    <a:pt x="36" y="1"/>
                    <a:pt x="36" y="1"/>
                  </a:cubicBezTo>
                  <a:cubicBezTo>
                    <a:pt x="36" y="0"/>
                    <a:pt x="37" y="0"/>
                    <a:pt x="37" y="0"/>
                  </a:cubicBezTo>
                  <a:cubicBezTo>
                    <a:pt x="46" y="0"/>
                    <a:pt x="46" y="0"/>
                    <a:pt x="46" y="0"/>
                  </a:cubicBezTo>
                  <a:cubicBezTo>
                    <a:pt x="46" y="0"/>
                    <a:pt x="47" y="0"/>
                    <a:pt x="47" y="1"/>
                  </a:cubicBezTo>
                  <a:cubicBezTo>
                    <a:pt x="47" y="3"/>
                    <a:pt x="47" y="3"/>
                    <a:pt x="47" y="3"/>
                  </a:cubicBezTo>
                  <a:cubicBezTo>
                    <a:pt x="49" y="3"/>
                    <a:pt x="51" y="4"/>
                    <a:pt x="52" y="6"/>
                  </a:cubicBezTo>
                  <a:cubicBezTo>
                    <a:pt x="54" y="4"/>
                    <a:pt x="54" y="4"/>
                    <a:pt x="54" y="4"/>
                  </a:cubicBezTo>
                  <a:cubicBezTo>
                    <a:pt x="54" y="4"/>
                    <a:pt x="55" y="4"/>
                    <a:pt x="55" y="5"/>
                  </a:cubicBezTo>
                  <a:cubicBezTo>
                    <a:pt x="60" y="12"/>
                    <a:pt x="60" y="12"/>
                    <a:pt x="60" y="12"/>
                  </a:cubicBezTo>
                  <a:cubicBezTo>
                    <a:pt x="60" y="12"/>
                    <a:pt x="60" y="12"/>
                    <a:pt x="60" y="13"/>
                  </a:cubicBezTo>
                  <a:cubicBezTo>
                    <a:pt x="58" y="14"/>
                    <a:pt x="58" y="14"/>
                    <a:pt x="58" y="14"/>
                  </a:cubicBezTo>
                  <a:cubicBezTo>
                    <a:pt x="59" y="16"/>
                    <a:pt x="59" y="17"/>
                    <a:pt x="59" y="19"/>
                  </a:cubicBezTo>
                  <a:cubicBezTo>
                    <a:pt x="61" y="20"/>
                    <a:pt x="61" y="20"/>
                    <a:pt x="61" y="20"/>
                  </a:cubicBezTo>
                  <a:cubicBezTo>
                    <a:pt x="62" y="20"/>
                    <a:pt x="62" y="20"/>
                    <a:pt x="62" y="21"/>
                  </a:cubicBezTo>
                  <a:close/>
                  <a:moveTo>
                    <a:pt x="41" y="7"/>
                  </a:moveTo>
                  <a:cubicBezTo>
                    <a:pt x="35" y="7"/>
                    <a:pt x="29" y="13"/>
                    <a:pt x="29" y="20"/>
                  </a:cubicBezTo>
                  <a:cubicBezTo>
                    <a:pt x="29" y="27"/>
                    <a:pt x="35" y="32"/>
                    <a:pt x="41" y="32"/>
                  </a:cubicBezTo>
                  <a:cubicBezTo>
                    <a:pt x="48" y="32"/>
                    <a:pt x="54" y="27"/>
                    <a:pt x="54" y="20"/>
                  </a:cubicBezTo>
                  <a:cubicBezTo>
                    <a:pt x="54" y="13"/>
                    <a:pt x="48" y="7"/>
                    <a:pt x="41" y="7"/>
                  </a:cubicBezTo>
                  <a:close/>
                  <a:moveTo>
                    <a:pt x="49" y="20"/>
                  </a:moveTo>
                  <a:cubicBezTo>
                    <a:pt x="48" y="23"/>
                    <a:pt x="48" y="23"/>
                    <a:pt x="48" y="23"/>
                  </a:cubicBezTo>
                  <a:cubicBezTo>
                    <a:pt x="48" y="23"/>
                    <a:pt x="48" y="24"/>
                    <a:pt x="48" y="23"/>
                  </a:cubicBezTo>
                  <a:cubicBezTo>
                    <a:pt x="47" y="23"/>
                    <a:pt x="47" y="23"/>
                    <a:pt x="47" y="23"/>
                  </a:cubicBezTo>
                  <a:cubicBezTo>
                    <a:pt x="47" y="24"/>
                    <a:pt x="46" y="24"/>
                    <a:pt x="46" y="25"/>
                  </a:cubicBezTo>
                  <a:cubicBezTo>
                    <a:pt x="46" y="25"/>
                    <a:pt x="46" y="25"/>
                    <a:pt x="46" y="25"/>
                  </a:cubicBezTo>
                  <a:cubicBezTo>
                    <a:pt x="46" y="26"/>
                    <a:pt x="46" y="26"/>
                    <a:pt x="46" y="26"/>
                  </a:cubicBezTo>
                  <a:cubicBezTo>
                    <a:pt x="43" y="27"/>
                    <a:pt x="43" y="27"/>
                    <a:pt x="43" y="27"/>
                  </a:cubicBezTo>
                  <a:cubicBezTo>
                    <a:pt x="43" y="27"/>
                    <a:pt x="43" y="27"/>
                    <a:pt x="43" y="27"/>
                  </a:cubicBezTo>
                  <a:cubicBezTo>
                    <a:pt x="42" y="26"/>
                    <a:pt x="42" y="26"/>
                    <a:pt x="42" y="26"/>
                  </a:cubicBezTo>
                  <a:cubicBezTo>
                    <a:pt x="42" y="26"/>
                    <a:pt x="42" y="26"/>
                    <a:pt x="41" y="26"/>
                  </a:cubicBezTo>
                  <a:cubicBezTo>
                    <a:pt x="41" y="26"/>
                    <a:pt x="41" y="26"/>
                    <a:pt x="40" y="26"/>
                  </a:cubicBezTo>
                  <a:cubicBezTo>
                    <a:pt x="40" y="27"/>
                    <a:pt x="40" y="27"/>
                    <a:pt x="40" y="27"/>
                  </a:cubicBezTo>
                  <a:cubicBezTo>
                    <a:pt x="40" y="27"/>
                    <a:pt x="40" y="27"/>
                    <a:pt x="40" y="27"/>
                  </a:cubicBezTo>
                  <a:cubicBezTo>
                    <a:pt x="37" y="26"/>
                    <a:pt x="37" y="26"/>
                    <a:pt x="37" y="26"/>
                  </a:cubicBezTo>
                  <a:cubicBezTo>
                    <a:pt x="37" y="26"/>
                    <a:pt x="37" y="25"/>
                    <a:pt x="37" y="25"/>
                  </a:cubicBezTo>
                  <a:cubicBezTo>
                    <a:pt x="37" y="25"/>
                    <a:pt x="37" y="25"/>
                    <a:pt x="37" y="25"/>
                  </a:cubicBezTo>
                  <a:cubicBezTo>
                    <a:pt x="37" y="24"/>
                    <a:pt x="36" y="24"/>
                    <a:pt x="36" y="23"/>
                  </a:cubicBezTo>
                  <a:cubicBezTo>
                    <a:pt x="35" y="23"/>
                    <a:pt x="35" y="23"/>
                    <a:pt x="35" y="23"/>
                  </a:cubicBezTo>
                  <a:cubicBezTo>
                    <a:pt x="35" y="23"/>
                    <a:pt x="35" y="23"/>
                    <a:pt x="35" y="23"/>
                  </a:cubicBezTo>
                  <a:cubicBezTo>
                    <a:pt x="34" y="20"/>
                    <a:pt x="34" y="20"/>
                    <a:pt x="34" y="20"/>
                  </a:cubicBezTo>
                  <a:cubicBezTo>
                    <a:pt x="34" y="20"/>
                    <a:pt x="34" y="19"/>
                    <a:pt x="34" y="19"/>
                  </a:cubicBezTo>
                  <a:cubicBezTo>
                    <a:pt x="35" y="19"/>
                    <a:pt x="35" y="19"/>
                    <a:pt x="35" y="19"/>
                  </a:cubicBezTo>
                  <a:cubicBezTo>
                    <a:pt x="35" y="19"/>
                    <a:pt x="35" y="18"/>
                    <a:pt x="35" y="17"/>
                  </a:cubicBezTo>
                  <a:cubicBezTo>
                    <a:pt x="35" y="17"/>
                    <a:pt x="35" y="17"/>
                    <a:pt x="35" y="17"/>
                  </a:cubicBezTo>
                  <a:cubicBezTo>
                    <a:pt x="35" y="17"/>
                    <a:pt x="35" y="17"/>
                    <a:pt x="35" y="17"/>
                  </a:cubicBezTo>
                  <a:cubicBezTo>
                    <a:pt x="37" y="14"/>
                    <a:pt x="37" y="14"/>
                    <a:pt x="37" y="14"/>
                  </a:cubicBezTo>
                  <a:cubicBezTo>
                    <a:pt x="37" y="14"/>
                    <a:pt x="37" y="14"/>
                    <a:pt x="37" y="14"/>
                  </a:cubicBezTo>
                  <a:cubicBezTo>
                    <a:pt x="38" y="14"/>
                    <a:pt x="38" y="14"/>
                    <a:pt x="38" y="14"/>
                  </a:cubicBezTo>
                  <a:cubicBezTo>
                    <a:pt x="38" y="14"/>
                    <a:pt x="39" y="14"/>
                    <a:pt x="40" y="14"/>
                  </a:cubicBezTo>
                  <a:cubicBezTo>
                    <a:pt x="40" y="13"/>
                    <a:pt x="40" y="13"/>
                    <a:pt x="40" y="13"/>
                  </a:cubicBezTo>
                  <a:cubicBezTo>
                    <a:pt x="40" y="13"/>
                    <a:pt x="40" y="13"/>
                    <a:pt x="40" y="13"/>
                  </a:cubicBezTo>
                  <a:cubicBezTo>
                    <a:pt x="43" y="13"/>
                    <a:pt x="43" y="13"/>
                    <a:pt x="43" y="13"/>
                  </a:cubicBezTo>
                  <a:cubicBezTo>
                    <a:pt x="43" y="13"/>
                    <a:pt x="43" y="13"/>
                    <a:pt x="43" y="13"/>
                  </a:cubicBezTo>
                  <a:cubicBezTo>
                    <a:pt x="43" y="14"/>
                    <a:pt x="43" y="14"/>
                    <a:pt x="43" y="14"/>
                  </a:cubicBezTo>
                  <a:cubicBezTo>
                    <a:pt x="44" y="14"/>
                    <a:pt x="45" y="14"/>
                    <a:pt x="45" y="15"/>
                  </a:cubicBezTo>
                  <a:cubicBezTo>
                    <a:pt x="46" y="14"/>
                    <a:pt x="46" y="14"/>
                    <a:pt x="46" y="14"/>
                  </a:cubicBezTo>
                  <a:cubicBezTo>
                    <a:pt x="46" y="14"/>
                    <a:pt x="46" y="14"/>
                    <a:pt x="46" y="14"/>
                  </a:cubicBezTo>
                  <a:cubicBezTo>
                    <a:pt x="48" y="17"/>
                    <a:pt x="48" y="17"/>
                    <a:pt x="48" y="17"/>
                  </a:cubicBezTo>
                  <a:cubicBezTo>
                    <a:pt x="48" y="17"/>
                    <a:pt x="48" y="17"/>
                    <a:pt x="48" y="17"/>
                  </a:cubicBezTo>
                  <a:cubicBezTo>
                    <a:pt x="48" y="18"/>
                    <a:pt x="48" y="18"/>
                    <a:pt x="48" y="18"/>
                  </a:cubicBezTo>
                  <a:cubicBezTo>
                    <a:pt x="48" y="18"/>
                    <a:pt x="48" y="19"/>
                    <a:pt x="48" y="20"/>
                  </a:cubicBezTo>
                  <a:cubicBezTo>
                    <a:pt x="49" y="20"/>
                    <a:pt x="49" y="20"/>
                    <a:pt x="49" y="20"/>
                  </a:cubicBezTo>
                  <a:cubicBezTo>
                    <a:pt x="49" y="20"/>
                    <a:pt x="49" y="20"/>
                    <a:pt x="49" y="20"/>
                  </a:cubicBezTo>
                  <a:close/>
                  <a:moveTo>
                    <a:pt x="41" y="16"/>
                  </a:moveTo>
                  <a:cubicBezTo>
                    <a:pt x="39" y="16"/>
                    <a:pt x="37" y="18"/>
                    <a:pt x="37" y="20"/>
                  </a:cubicBezTo>
                  <a:cubicBezTo>
                    <a:pt x="37" y="22"/>
                    <a:pt x="39" y="24"/>
                    <a:pt x="41" y="24"/>
                  </a:cubicBezTo>
                  <a:cubicBezTo>
                    <a:pt x="44" y="24"/>
                    <a:pt x="46" y="22"/>
                    <a:pt x="46" y="20"/>
                  </a:cubicBezTo>
                  <a:cubicBezTo>
                    <a:pt x="46" y="18"/>
                    <a:pt x="44" y="16"/>
                    <a:pt x="41" y="16"/>
                  </a:cubicBezTo>
                  <a:close/>
                  <a:moveTo>
                    <a:pt x="74" y="53"/>
                  </a:moveTo>
                  <a:cubicBezTo>
                    <a:pt x="72" y="59"/>
                    <a:pt x="72" y="59"/>
                    <a:pt x="72" y="59"/>
                  </a:cubicBezTo>
                  <a:cubicBezTo>
                    <a:pt x="72" y="59"/>
                    <a:pt x="72" y="59"/>
                    <a:pt x="72" y="59"/>
                  </a:cubicBezTo>
                  <a:cubicBezTo>
                    <a:pt x="70" y="59"/>
                    <a:pt x="70" y="59"/>
                    <a:pt x="70" y="59"/>
                  </a:cubicBezTo>
                  <a:cubicBezTo>
                    <a:pt x="70" y="60"/>
                    <a:pt x="69" y="61"/>
                    <a:pt x="68" y="62"/>
                  </a:cubicBezTo>
                  <a:cubicBezTo>
                    <a:pt x="68" y="63"/>
                    <a:pt x="68" y="63"/>
                    <a:pt x="68" y="63"/>
                  </a:cubicBezTo>
                  <a:cubicBezTo>
                    <a:pt x="68" y="64"/>
                    <a:pt x="68" y="64"/>
                    <a:pt x="68" y="64"/>
                  </a:cubicBezTo>
                  <a:cubicBezTo>
                    <a:pt x="62" y="67"/>
                    <a:pt x="62" y="67"/>
                    <a:pt x="62" y="67"/>
                  </a:cubicBezTo>
                  <a:cubicBezTo>
                    <a:pt x="62" y="67"/>
                    <a:pt x="62" y="67"/>
                    <a:pt x="61" y="66"/>
                  </a:cubicBezTo>
                  <a:cubicBezTo>
                    <a:pt x="61" y="65"/>
                    <a:pt x="61" y="65"/>
                    <a:pt x="61" y="65"/>
                  </a:cubicBezTo>
                  <a:cubicBezTo>
                    <a:pt x="60" y="65"/>
                    <a:pt x="60" y="65"/>
                    <a:pt x="59" y="65"/>
                  </a:cubicBezTo>
                  <a:cubicBezTo>
                    <a:pt x="58" y="65"/>
                    <a:pt x="58" y="65"/>
                    <a:pt x="57" y="65"/>
                  </a:cubicBezTo>
                  <a:cubicBezTo>
                    <a:pt x="56" y="66"/>
                    <a:pt x="56" y="66"/>
                    <a:pt x="56" y="66"/>
                  </a:cubicBezTo>
                  <a:cubicBezTo>
                    <a:pt x="56" y="67"/>
                    <a:pt x="56" y="67"/>
                    <a:pt x="55" y="67"/>
                  </a:cubicBezTo>
                  <a:cubicBezTo>
                    <a:pt x="50" y="64"/>
                    <a:pt x="50" y="64"/>
                    <a:pt x="50" y="64"/>
                  </a:cubicBezTo>
                  <a:cubicBezTo>
                    <a:pt x="49" y="63"/>
                    <a:pt x="49" y="63"/>
                    <a:pt x="49" y="63"/>
                  </a:cubicBezTo>
                  <a:cubicBezTo>
                    <a:pt x="50" y="61"/>
                    <a:pt x="50" y="61"/>
                    <a:pt x="50" y="61"/>
                  </a:cubicBezTo>
                  <a:cubicBezTo>
                    <a:pt x="49" y="61"/>
                    <a:pt x="48" y="59"/>
                    <a:pt x="48" y="58"/>
                  </a:cubicBezTo>
                  <a:cubicBezTo>
                    <a:pt x="46" y="59"/>
                    <a:pt x="46" y="59"/>
                    <a:pt x="46" y="59"/>
                  </a:cubicBezTo>
                  <a:cubicBezTo>
                    <a:pt x="46" y="59"/>
                    <a:pt x="46" y="59"/>
                    <a:pt x="46" y="58"/>
                  </a:cubicBezTo>
                  <a:cubicBezTo>
                    <a:pt x="44" y="52"/>
                    <a:pt x="44" y="52"/>
                    <a:pt x="44" y="52"/>
                  </a:cubicBezTo>
                  <a:cubicBezTo>
                    <a:pt x="44" y="52"/>
                    <a:pt x="44" y="51"/>
                    <a:pt x="45" y="51"/>
                  </a:cubicBezTo>
                  <a:cubicBezTo>
                    <a:pt x="46" y="51"/>
                    <a:pt x="46" y="51"/>
                    <a:pt x="46" y="51"/>
                  </a:cubicBezTo>
                  <a:cubicBezTo>
                    <a:pt x="46" y="50"/>
                    <a:pt x="47" y="48"/>
                    <a:pt x="47" y="47"/>
                  </a:cubicBezTo>
                  <a:cubicBezTo>
                    <a:pt x="46" y="46"/>
                    <a:pt x="46" y="46"/>
                    <a:pt x="46" y="46"/>
                  </a:cubicBezTo>
                  <a:cubicBezTo>
                    <a:pt x="46" y="46"/>
                    <a:pt x="46" y="46"/>
                    <a:pt x="46" y="45"/>
                  </a:cubicBezTo>
                  <a:cubicBezTo>
                    <a:pt x="50" y="40"/>
                    <a:pt x="50" y="40"/>
                    <a:pt x="50" y="40"/>
                  </a:cubicBezTo>
                  <a:cubicBezTo>
                    <a:pt x="50" y="40"/>
                    <a:pt x="50" y="40"/>
                    <a:pt x="51" y="40"/>
                  </a:cubicBezTo>
                  <a:cubicBezTo>
                    <a:pt x="52" y="41"/>
                    <a:pt x="52" y="41"/>
                    <a:pt x="52" y="41"/>
                  </a:cubicBezTo>
                  <a:cubicBezTo>
                    <a:pt x="53" y="41"/>
                    <a:pt x="54" y="40"/>
                    <a:pt x="55" y="40"/>
                  </a:cubicBezTo>
                  <a:cubicBezTo>
                    <a:pt x="55" y="38"/>
                    <a:pt x="55" y="38"/>
                    <a:pt x="55" y="38"/>
                  </a:cubicBezTo>
                  <a:cubicBezTo>
                    <a:pt x="55" y="38"/>
                    <a:pt x="56" y="38"/>
                    <a:pt x="56" y="38"/>
                  </a:cubicBezTo>
                  <a:cubicBezTo>
                    <a:pt x="62" y="38"/>
                    <a:pt x="62" y="38"/>
                    <a:pt x="62" y="38"/>
                  </a:cubicBezTo>
                  <a:cubicBezTo>
                    <a:pt x="63" y="38"/>
                    <a:pt x="63" y="38"/>
                    <a:pt x="63" y="38"/>
                  </a:cubicBezTo>
                  <a:cubicBezTo>
                    <a:pt x="63" y="40"/>
                    <a:pt x="63" y="40"/>
                    <a:pt x="63" y="40"/>
                  </a:cubicBezTo>
                  <a:cubicBezTo>
                    <a:pt x="64" y="40"/>
                    <a:pt x="66" y="41"/>
                    <a:pt x="67" y="42"/>
                  </a:cubicBezTo>
                  <a:cubicBezTo>
                    <a:pt x="68" y="41"/>
                    <a:pt x="68" y="41"/>
                    <a:pt x="68" y="41"/>
                  </a:cubicBezTo>
                  <a:cubicBezTo>
                    <a:pt x="69" y="41"/>
                    <a:pt x="69" y="41"/>
                    <a:pt x="69" y="41"/>
                  </a:cubicBezTo>
                  <a:cubicBezTo>
                    <a:pt x="73" y="46"/>
                    <a:pt x="73" y="46"/>
                    <a:pt x="73" y="46"/>
                  </a:cubicBezTo>
                  <a:cubicBezTo>
                    <a:pt x="73" y="46"/>
                    <a:pt x="73" y="47"/>
                    <a:pt x="73" y="47"/>
                  </a:cubicBezTo>
                  <a:cubicBezTo>
                    <a:pt x="71" y="48"/>
                    <a:pt x="71" y="48"/>
                    <a:pt x="71" y="48"/>
                  </a:cubicBezTo>
                  <a:cubicBezTo>
                    <a:pt x="72" y="49"/>
                    <a:pt x="72" y="50"/>
                    <a:pt x="72" y="52"/>
                  </a:cubicBezTo>
                  <a:cubicBezTo>
                    <a:pt x="74" y="52"/>
                    <a:pt x="74" y="52"/>
                    <a:pt x="74" y="52"/>
                  </a:cubicBezTo>
                  <a:cubicBezTo>
                    <a:pt x="74" y="52"/>
                    <a:pt x="74" y="52"/>
                    <a:pt x="74" y="53"/>
                  </a:cubicBezTo>
                  <a:close/>
                  <a:moveTo>
                    <a:pt x="59" y="44"/>
                  </a:moveTo>
                  <a:cubicBezTo>
                    <a:pt x="55" y="44"/>
                    <a:pt x="51" y="48"/>
                    <a:pt x="51" y="52"/>
                  </a:cubicBezTo>
                  <a:cubicBezTo>
                    <a:pt x="51" y="57"/>
                    <a:pt x="55" y="60"/>
                    <a:pt x="59" y="60"/>
                  </a:cubicBezTo>
                  <a:cubicBezTo>
                    <a:pt x="64" y="60"/>
                    <a:pt x="67" y="57"/>
                    <a:pt x="67" y="52"/>
                  </a:cubicBezTo>
                  <a:cubicBezTo>
                    <a:pt x="67" y="48"/>
                    <a:pt x="64" y="44"/>
                    <a:pt x="59" y="44"/>
                  </a:cubicBezTo>
                  <a:close/>
                  <a:moveTo>
                    <a:pt x="53" y="82"/>
                  </a:moveTo>
                  <a:cubicBezTo>
                    <a:pt x="50" y="93"/>
                    <a:pt x="50" y="93"/>
                    <a:pt x="50" y="93"/>
                  </a:cubicBezTo>
                  <a:cubicBezTo>
                    <a:pt x="50" y="93"/>
                    <a:pt x="49" y="93"/>
                    <a:pt x="49" y="93"/>
                  </a:cubicBezTo>
                  <a:cubicBezTo>
                    <a:pt x="46" y="93"/>
                    <a:pt x="46" y="93"/>
                    <a:pt x="46" y="93"/>
                  </a:cubicBezTo>
                  <a:cubicBezTo>
                    <a:pt x="45" y="95"/>
                    <a:pt x="43" y="96"/>
                    <a:pt x="42" y="98"/>
                  </a:cubicBezTo>
                  <a:cubicBezTo>
                    <a:pt x="43" y="100"/>
                    <a:pt x="43" y="100"/>
                    <a:pt x="43" y="100"/>
                  </a:cubicBezTo>
                  <a:cubicBezTo>
                    <a:pt x="43" y="101"/>
                    <a:pt x="43" y="101"/>
                    <a:pt x="42" y="102"/>
                  </a:cubicBezTo>
                  <a:cubicBezTo>
                    <a:pt x="32" y="106"/>
                    <a:pt x="32" y="106"/>
                    <a:pt x="32" y="106"/>
                  </a:cubicBezTo>
                  <a:cubicBezTo>
                    <a:pt x="31" y="107"/>
                    <a:pt x="31" y="106"/>
                    <a:pt x="31" y="106"/>
                  </a:cubicBezTo>
                  <a:cubicBezTo>
                    <a:pt x="29" y="103"/>
                    <a:pt x="29" y="103"/>
                    <a:pt x="29" y="103"/>
                  </a:cubicBezTo>
                  <a:cubicBezTo>
                    <a:pt x="28" y="103"/>
                    <a:pt x="28" y="103"/>
                    <a:pt x="27" y="103"/>
                  </a:cubicBezTo>
                  <a:cubicBezTo>
                    <a:pt x="25" y="103"/>
                    <a:pt x="24" y="103"/>
                    <a:pt x="22" y="103"/>
                  </a:cubicBezTo>
                  <a:cubicBezTo>
                    <a:pt x="21" y="106"/>
                    <a:pt x="21" y="106"/>
                    <a:pt x="21" y="106"/>
                  </a:cubicBezTo>
                  <a:cubicBezTo>
                    <a:pt x="21" y="106"/>
                    <a:pt x="20" y="106"/>
                    <a:pt x="20" y="106"/>
                  </a:cubicBezTo>
                  <a:cubicBezTo>
                    <a:pt x="10" y="101"/>
                    <a:pt x="10" y="101"/>
                    <a:pt x="10" y="101"/>
                  </a:cubicBezTo>
                  <a:cubicBezTo>
                    <a:pt x="9" y="101"/>
                    <a:pt x="9" y="100"/>
                    <a:pt x="9" y="100"/>
                  </a:cubicBezTo>
                  <a:cubicBezTo>
                    <a:pt x="11" y="97"/>
                    <a:pt x="11" y="97"/>
                    <a:pt x="11" y="97"/>
                  </a:cubicBezTo>
                  <a:cubicBezTo>
                    <a:pt x="9" y="95"/>
                    <a:pt x="7" y="93"/>
                    <a:pt x="6" y="91"/>
                  </a:cubicBezTo>
                  <a:cubicBezTo>
                    <a:pt x="4" y="92"/>
                    <a:pt x="4" y="92"/>
                    <a:pt x="4" y="92"/>
                  </a:cubicBezTo>
                  <a:cubicBezTo>
                    <a:pt x="3" y="92"/>
                    <a:pt x="3" y="92"/>
                    <a:pt x="2" y="91"/>
                  </a:cubicBezTo>
                  <a:cubicBezTo>
                    <a:pt x="0" y="80"/>
                    <a:pt x="0" y="80"/>
                    <a:pt x="0" y="80"/>
                  </a:cubicBezTo>
                  <a:cubicBezTo>
                    <a:pt x="0" y="80"/>
                    <a:pt x="0" y="79"/>
                    <a:pt x="1" y="79"/>
                  </a:cubicBezTo>
                  <a:cubicBezTo>
                    <a:pt x="4" y="78"/>
                    <a:pt x="4" y="78"/>
                    <a:pt x="4" y="78"/>
                  </a:cubicBezTo>
                  <a:cubicBezTo>
                    <a:pt x="4" y="76"/>
                    <a:pt x="4" y="74"/>
                    <a:pt x="5" y="72"/>
                  </a:cubicBezTo>
                  <a:cubicBezTo>
                    <a:pt x="3" y="70"/>
                    <a:pt x="3" y="70"/>
                    <a:pt x="3" y="70"/>
                  </a:cubicBezTo>
                  <a:cubicBezTo>
                    <a:pt x="3" y="69"/>
                    <a:pt x="3" y="69"/>
                    <a:pt x="3" y="69"/>
                  </a:cubicBezTo>
                  <a:cubicBezTo>
                    <a:pt x="10" y="60"/>
                    <a:pt x="10" y="60"/>
                    <a:pt x="10" y="60"/>
                  </a:cubicBezTo>
                  <a:cubicBezTo>
                    <a:pt x="10" y="59"/>
                    <a:pt x="11" y="59"/>
                    <a:pt x="11" y="59"/>
                  </a:cubicBezTo>
                  <a:cubicBezTo>
                    <a:pt x="14" y="61"/>
                    <a:pt x="14" y="61"/>
                    <a:pt x="14" y="61"/>
                  </a:cubicBezTo>
                  <a:cubicBezTo>
                    <a:pt x="16" y="60"/>
                    <a:pt x="18" y="59"/>
                    <a:pt x="20" y="58"/>
                  </a:cubicBezTo>
                  <a:cubicBezTo>
                    <a:pt x="20" y="55"/>
                    <a:pt x="20" y="55"/>
                    <a:pt x="20" y="55"/>
                  </a:cubicBezTo>
                  <a:cubicBezTo>
                    <a:pt x="20" y="55"/>
                    <a:pt x="20" y="55"/>
                    <a:pt x="21" y="55"/>
                  </a:cubicBezTo>
                  <a:cubicBezTo>
                    <a:pt x="32" y="55"/>
                    <a:pt x="32" y="55"/>
                    <a:pt x="32" y="55"/>
                  </a:cubicBezTo>
                  <a:cubicBezTo>
                    <a:pt x="33" y="55"/>
                    <a:pt x="33" y="55"/>
                    <a:pt x="33" y="55"/>
                  </a:cubicBezTo>
                  <a:cubicBezTo>
                    <a:pt x="33" y="58"/>
                    <a:pt x="33" y="58"/>
                    <a:pt x="33" y="58"/>
                  </a:cubicBezTo>
                  <a:cubicBezTo>
                    <a:pt x="36" y="59"/>
                    <a:pt x="38" y="60"/>
                    <a:pt x="41" y="62"/>
                  </a:cubicBezTo>
                  <a:cubicBezTo>
                    <a:pt x="43" y="60"/>
                    <a:pt x="43" y="60"/>
                    <a:pt x="43" y="60"/>
                  </a:cubicBezTo>
                  <a:cubicBezTo>
                    <a:pt x="43" y="60"/>
                    <a:pt x="44" y="60"/>
                    <a:pt x="44" y="61"/>
                  </a:cubicBezTo>
                  <a:cubicBezTo>
                    <a:pt x="51" y="70"/>
                    <a:pt x="51" y="70"/>
                    <a:pt x="51" y="70"/>
                  </a:cubicBezTo>
                  <a:cubicBezTo>
                    <a:pt x="51" y="70"/>
                    <a:pt x="51" y="71"/>
                    <a:pt x="51" y="71"/>
                  </a:cubicBezTo>
                  <a:cubicBezTo>
                    <a:pt x="48" y="73"/>
                    <a:pt x="48" y="73"/>
                    <a:pt x="48" y="73"/>
                  </a:cubicBezTo>
                  <a:cubicBezTo>
                    <a:pt x="49" y="75"/>
                    <a:pt x="50" y="77"/>
                    <a:pt x="50" y="80"/>
                  </a:cubicBezTo>
                  <a:cubicBezTo>
                    <a:pt x="52" y="80"/>
                    <a:pt x="52" y="80"/>
                    <a:pt x="52" y="80"/>
                  </a:cubicBezTo>
                  <a:cubicBezTo>
                    <a:pt x="53" y="81"/>
                    <a:pt x="53" y="81"/>
                    <a:pt x="53" y="82"/>
                  </a:cubicBezTo>
                  <a:close/>
                  <a:moveTo>
                    <a:pt x="27" y="66"/>
                  </a:moveTo>
                  <a:cubicBezTo>
                    <a:pt x="18" y="66"/>
                    <a:pt x="12" y="72"/>
                    <a:pt x="12" y="80"/>
                  </a:cubicBezTo>
                  <a:cubicBezTo>
                    <a:pt x="12" y="88"/>
                    <a:pt x="18" y="95"/>
                    <a:pt x="27" y="95"/>
                  </a:cubicBezTo>
                  <a:cubicBezTo>
                    <a:pt x="35" y="95"/>
                    <a:pt x="41" y="88"/>
                    <a:pt x="41" y="80"/>
                  </a:cubicBezTo>
                  <a:cubicBezTo>
                    <a:pt x="41" y="72"/>
                    <a:pt x="35" y="66"/>
                    <a:pt x="27" y="66"/>
                  </a:cubicBezTo>
                  <a:close/>
                  <a:moveTo>
                    <a:pt x="27" y="74"/>
                  </a:moveTo>
                  <a:cubicBezTo>
                    <a:pt x="23" y="74"/>
                    <a:pt x="20" y="77"/>
                    <a:pt x="20" y="80"/>
                  </a:cubicBezTo>
                  <a:cubicBezTo>
                    <a:pt x="20" y="84"/>
                    <a:pt x="23" y="87"/>
                    <a:pt x="27" y="87"/>
                  </a:cubicBezTo>
                  <a:cubicBezTo>
                    <a:pt x="30" y="87"/>
                    <a:pt x="33" y="84"/>
                    <a:pt x="33" y="80"/>
                  </a:cubicBezTo>
                  <a:cubicBezTo>
                    <a:pt x="33" y="77"/>
                    <a:pt x="30" y="74"/>
                    <a:pt x="27"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pic>
        <p:nvPicPr>
          <p:cNvPr id="111" name="Picture 110"/>
          <p:cNvPicPr>
            <a:picLocks noChangeAspect="1"/>
          </p:cNvPicPr>
          <p:nvPr/>
        </p:nvPicPr>
        <p:blipFill>
          <a:blip r:embed="rId3"/>
          <a:srcRect/>
          <a:stretch>
            <a:fillRect/>
          </a:stretch>
        </p:blipFill>
        <p:spPr>
          <a:xfrm flipH="1">
            <a:off x="2965672" y="1575542"/>
            <a:ext cx="465110" cy="347110"/>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pic>
        <p:nvPicPr>
          <p:cNvPr id="112" name="Picture 111"/>
          <p:cNvPicPr>
            <a:picLocks noChangeAspect="1"/>
          </p:cNvPicPr>
          <p:nvPr/>
        </p:nvPicPr>
        <p:blipFill>
          <a:blip r:embed="rId3"/>
          <a:srcRect/>
          <a:stretch>
            <a:fillRect/>
          </a:stretch>
        </p:blipFill>
        <p:spPr>
          <a:xfrm flipH="1">
            <a:off x="3334651" y="1861493"/>
            <a:ext cx="784760" cy="585664"/>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sp>
        <p:nvSpPr>
          <p:cNvPr id="21" name="TextBox 20"/>
          <p:cNvSpPr txBox="1"/>
          <p:nvPr/>
        </p:nvSpPr>
        <p:spPr>
          <a:xfrm>
            <a:off x="954872" y="6104643"/>
            <a:ext cx="3446909" cy="411856"/>
          </a:xfrm>
          <a:prstGeom prst="rect">
            <a:avLst/>
          </a:prstGeom>
          <a:noFill/>
        </p:spPr>
        <p:txBody>
          <a:bodyPr wrap="none" lIns="179285" tIns="143428" rIns="179285" bIns="143428" rtlCol="0">
            <a:spAutoFit/>
          </a:bodyPr>
          <a:lstStyle/>
          <a:p>
            <a:pPr defTabSz="896386">
              <a:lnSpc>
                <a:spcPct val="90000"/>
              </a:lnSpc>
            </a:pPr>
            <a:r>
              <a:rPr lang="pt-PT" sz="882" b="1" kern="0" dirty="0">
                <a:gradFill>
                  <a:gsLst>
                    <a:gs pos="2917">
                      <a:schemeClr val="tx1"/>
                    </a:gs>
                    <a:gs pos="30000">
                      <a:schemeClr val="tx1"/>
                    </a:gs>
                  </a:gsLst>
                  <a:lin ang="5400000" scaled="0"/>
                </a:gradFill>
              </a:rPr>
              <a:t>https://msdn.microsoft.com/en-us/library/aa561198.aspx</a:t>
            </a:r>
          </a:p>
        </p:txBody>
      </p:sp>
    </p:spTree>
    <p:extLst>
      <p:ext uri="{BB962C8B-B14F-4D97-AF65-F5344CB8AC3E}">
        <p14:creationId xmlns:p14="http://schemas.microsoft.com/office/powerpoint/2010/main" val="3128865528"/>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1+#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1+#ppt_w/2"/>
                                          </p:val>
                                        </p:tav>
                                        <p:tav tm="100000">
                                          <p:val>
                                            <p:strVal val="#ppt_x"/>
                                          </p:val>
                                        </p:tav>
                                      </p:tavLst>
                                    </p:anim>
                                    <p:anim calcmode="lin" valueType="num">
                                      <p:cBhvr additive="base">
                                        <p:cTn id="12" dur="50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1+#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90"/>
                                        </p:tgtEl>
                                        <p:attrNameLst>
                                          <p:attrName>style.visibility</p:attrName>
                                        </p:attrNameLst>
                                      </p:cBhvr>
                                      <p:to>
                                        <p:strVal val="visible"/>
                                      </p:to>
                                    </p:set>
                                    <p:anim calcmode="lin" valueType="num">
                                      <p:cBhvr additive="base">
                                        <p:cTn id="19" dur="500" fill="hold"/>
                                        <p:tgtEl>
                                          <p:spTgt spid="90"/>
                                        </p:tgtEl>
                                        <p:attrNameLst>
                                          <p:attrName>ppt_x</p:attrName>
                                        </p:attrNameLst>
                                      </p:cBhvr>
                                      <p:tavLst>
                                        <p:tav tm="0">
                                          <p:val>
                                            <p:strVal val="1+#ppt_w/2"/>
                                          </p:val>
                                        </p:tav>
                                        <p:tav tm="100000">
                                          <p:val>
                                            <p:strVal val="#ppt_x"/>
                                          </p:val>
                                        </p:tav>
                                      </p:tavLst>
                                    </p:anim>
                                    <p:anim calcmode="lin" valueType="num">
                                      <p:cBhvr additive="base">
                                        <p:cTn id="20" dur="500" fill="hold"/>
                                        <p:tgtEl>
                                          <p:spTgt spid="90"/>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112"/>
                                        </p:tgtEl>
                                        <p:attrNameLst>
                                          <p:attrName>style.visibility</p:attrName>
                                        </p:attrNameLst>
                                      </p:cBhvr>
                                      <p:to>
                                        <p:strVal val="visible"/>
                                      </p:to>
                                    </p:set>
                                    <p:anim calcmode="lin" valueType="num">
                                      <p:cBhvr additive="base">
                                        <p:cTn id="27" dur="500" fill="hold"/>
                                        <p:tgtEl>
                                          <p:spTgt spid="112"/>
                                        </p:tgtEl>
                                        <p:attrNameLst>
                                          <p:attrName>ppt_x</p:attrName>
                                        </p:attrNameLst>
                                      </p:cBhvr>
                                      <p:tavLst>
                                        <p:tav tm="0">
                                          <p:val>
                                            <p:strVal val="1+#ppt_w/2"/>
                                          </p:val>
                                        </p:tav>
                                        <p:tav tm="100000">
                                          <p:val>
                                            <p:strVal val="#ppt_x"/>
                                          </p:val>
                                        </p:tav>
                                      </p:tavLst>
                                    </p:anim>
                                    <p:anim calcmode="lin" valueType="num">
                                      <p:cBhvr additive="base">
                                        <p:cTn id="28" dur="500" fill="hold"/>
                                        <p:tgtEl>
                                          <p:spTgt spid="11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500" fill="hold"/>
                                        <p:tgtEl>
                                          <p:spTgt spid="55"/>
                                        </p:tgtEl>
                                        <p:attrNameLst>
                                          <p:attrName>ppt_x</p:attrName>
                                        </p:attrNameLst>
                                      </p:cBhvr>
                                      <p:tavLst>
                                        <p:tav tm="0">
                                          <p:val>
                                            <p:strVal val="1+#ppt_w/2"/>
                                          </p:val>
                                        </p:tav>
                                        <p:tav tm="100000">
                                          <p:val>
                                            <p:strVal val="#ppt_x"/>
                                          </p:val>
                                        </p:tav>
                                      </p:tavLst>
                                    </p:anim>
                                    <p:anim calcmode="lin" valueType="num">
                                      <p:cBhvr additive="base">
                                        <p:cTn id="32"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500" fill="hold"/>
                                        <p:tgtEl>
                                          <p:spTgt spid="50"/>
                                        </p:tgtEl>
                                        <p:attrNameLst>
                                          <p:attrName>ppt_x</p:attrName>
                                        </p:attrNameLst>
                                      </p:cBhvr>
                                      <p:tavLst>
                                        <p:tav tm="0">
                                          <p:val>
                                            <p:strVal val="1+#ppt_w/2"/>
                                          </p:val>
                                        </p:tav>
                                        <p:tav tm="100000">
                                          <p:val>
                                            <p:strVal val="#ppt_x"/>
                                          </p:val>
                                        </p:tav>
                                      </p:tavLst>
                                    </p:anim>
                                    <p:anim calcmode="lin" valueType="num">
                                      <p:cBhvr additive="base">
                                        <p:cTn id="38" dur="500" fill="hold"/>
                                        <p:tgtEl>
                                          <p:spTgt spid="50"/>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1+#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additive="base">
                                        <p:cTn id="45" dur="500" fill="hold"/>
                                        <p:tgtEl>
                                          <p:spTgt spid="75"/>
                                        </p:tgtEl>
                                        <p:attrNameLst>
                                          <p:attrName>ppt_x</p:attrName>
                                        </p:attrNameLst>
                                      </p:cBhvr>
                                      <p:tavLst>
                                        <p:tav tm="0">
                                          <p:val>
                                            <p:strVal val="1+#ppt_w/2"/>
                                          </p:val>
                                        </p:tav>
                                        <p:tav tm="100000">
                                          <p:val>
                                            <p:strVal val="#ppt_x"/>
                                          </p:val>
                                        </p:tav>
                                      </p:tavLst>
                                    </p:anim>
                                    <p:anim calcmode="lin" valueType="num">
                                      <p:cBhvr additive="base">
                                        <p:cTn id="46" dur="500" fill="hold"/>
                                        <p:tgtEl>
                                          <p:spTgt spid="75"/>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1+#ppt_w/2"/>
                                          </p:val>
                                        </p:tav>
                                        <p:tav tm="100000">
                                          <p:val>
                                            <p:strVal val="#ppt_x"/>
                                          </p:val>
                                        </p:tav>
                                      </p:tavLst>
                                    </p:anim>
                                    <p:anim calcmode="lin" valueType="num">
                                      <p:cBhvr additive="base">
                                        <p:cTn id="5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3" grpId="0" animBg="1"/>
      <p:bldP spid="55" grpId="0"/>
      <p:bldP spid="56" grpId="0"/>
      <p:bldP spid="58" grpId="0" animBg="1"/>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A9E0"/>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5226272" y="2202646"/>
            <a:ext cx="6964864" cy="4654869"/>
          </a:xfrm>
          <a:prstGeom prst="rect">
            <a:avLst/>
          </a:prstGeom>
        </p:spPr>
      </p:pic>
      <p:pic>
        <p:nvPicPr>
          <p:cNvPr id="6" name="Picture 5"/>
          <p:cNvPicPr>
            <a:picLocks noChangeAspect="1"/>
          </p:cNvPicPr>
          <p:nvPr/>
        </p:nvPicPr>
        <p:blipFill>
          <a:blip r:embed="rId4"/>
          <a:stretch>
            <a:fillRect/>
          </a:stretch>
        </p:blipFill>
        <p:spPr>
          <a:xfrm>
            <a:off x="236824" y="487"/>
            <a:ext cx="4683873" cy="6886700"/>
          </a:xfrm>
          <a:prstGeom prst="rect">
            <a:avLst/>
          </a:prstGeom>
        </p:spPr>
      </p:pic>
      <p:pic>
        <p:nvPicPr>
          <p:cNvPr id="10" name="Picture 9"/>
          <p:cNvPicPr>
            <a:picLocks noChangeAspect="1"/>
          </p:cNvPicPr>
          <p:nvPr/>
        </p:nvPicPr>
        <p:blipFill>
          <a:blip r:embed="rId5"/>
          <a:stretch>
            <a:fillRect/>
          </a:stretch>
        </p:blipFill>
        <p:spPr>
          <a:xfrm>
            <a:off x="792547" y="4580992"/>
            <a:ext cx="3028535" cy="1969686"/>
          </a:xfrm>
          <a:prstGeom prst="rect">
            <a:avLst/>
          </a:prstGeom>
        </p:spPr>
      </p:pic>
      <p:sp>
        <p:nvSpPr>
          <p:cNvPr id="11" name="TextBox 10"/>
          <p:cNvSpPr txBox="1"/>
          <p:nvPr/>
        </p:nvSpPr>
        <p:spPr>
          <a:xfrm>
            <a:off x="4920698" y="487"/>
            <a:ext cx="7270438" cy="695575"/>
          </a:xfrm>
          <a:prstGeom prst="rect">
            <a:avLst/>
          </a:prstGeom>
          <a:noFill/>
        </p:spPr>
        <p:txBody>
          <a:bodyPr wrap="square" rtlCol="0">
            <a:spAutoFit/>
          </a:bodyPr>
          <a:lstStyle/>
          <a:p>
            <a:pPr defTabSz="914225"/>
            <a:r>
              <a:rPr lang="en-US" sz="3920" spc="-102" dirty="0">
                <a:ln w="3175">
                  <a:noFill/>
                </a:ln>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#6</a:t>
            </a:r>
            <a:r>
              <a:rPr lang="en-US" sz="3600" kern="0" dirty="0">
                <a:solidFill>
                  <a:srgbClr val="FFFFFF"/>
                </a:solidFill>
                <a:latin typeface="Segoe UI Light"/>
              </a:rPr>
              <a:t> – BizTalk MarkLog tables</a:t>
            </a:r>
          </a:p>
        </p:txBody>
      </p:sp>
      <p:sp>
        <p:nvSpPr>
          <p:cNvPr id="12" name="TextBox 11"/>
          <p:cNvSpPr txBox="1"/>
          <p:nvPr/>
        </p:nvSpPr>
        <p:spPr>
          <a:xfrm>
            <a:off x="5226272" y="675893"/>
            <a:ext cx="6799496" cy="2398725"/>
          </a:xfrm>
          <a:prstGeom prst="rect">
            <a:avLst/>
          </a:prstGeom>
          <a:noFill/>
        </p:spPr>
        <p:txBody>
          <a:bodyPr wrap="square" rtlCol="0">
            <a:spAutoFit/>
          </a:bodyPr>
          <a:lstStyle/>
          <a:p>
            <a:pPr marL="457112" indent="-457112" defTabSz="914225">
              <a:spcBef>
                <a:spcPts val="1800"/>
              </a:spcBef>
              <a:buFont typeface="Wingdings" panose="05000000000000000000" pitchFamily="2" charset="2"/>
              <a:buChar char="à"/>
            </a:pPr>
            <a:r>
              <a:rPr lang="en-US" sz="1765" kern="0" dirty="0">
                <a:gradFill>
                  <a:gsLst>
                    <a:gs pos="1250">
                      <a:srgbClr val="FFFFFF"/>
                    </a:gs>
                    <a:gs pos="100000">
                      <a:srgbClr val="FFFFFF"/>
                    </a:gs>
                  </a:gsLst>
                  <a:lin ang="5400000" scaled="0"/>
                </a:gradFill>
                <a:sym typeface="Wingdings" panose="05000000000000000000" pitchFamily="2" charset="2"/>
              </a:rPr>
              <a:t>All Databases with the exception of </a:t>
            </a:r>
            <a:r>
              <a:rPr lang="en-US" sz="1765" kern="0" noProof="1">
                <a:gradFill>
                  <a:gsLst>
                    <a:gs pos="1250">
                      <a:srgbClr val="FFFFFF"/>
                    </a:gs>
                    <a:gs pos="100000">
                      <a:srgbClr val="FFFFFF"/>
                    </a:gs>
                  </a:gsLst>
                  <a:lin ang="5400000" scaled="0"/>
                </a:gradFill>
                <a:sym typeface="Wingdings" panose="05000000000000000000" pitchFamily="2" charset="2"/>
              </a:rPr>
              <a:t>BAMStarSchema</a:t>
            </a:r>
            <a:r>
              <a:rPr lang="en-US" sz="1765" kern="0" dirty="0">
                <a:gradFill>
                  <a:gsLst>
                    <a:gs pos="1250">
                      <a:srgbClr val="FFFFFF"/>
                    </a:gs>
                    <a:gs pos="100000">
                      <a:srgbClr val="FFFFFF"/>
                    </a:gs>
                  </a:gsLst>
                  <a:lin ang="5400000" scaled="0"/>
                </a:gradFill>
                <a:sym typeface="Wingdings" panose="05000000000000000000" pitchFamily="2" charset="2"/>
              </a:rPr>
              <a:t> and Custom Databases (ESB, UDDI, RosettaNet) have a MarkLog table</a:t>
            </a:r>
          </a:p>
          <a:p>
            <a:pPr marL="457112" indent="-457112" defTabSz="914225">
              <a:spcBef>
                <a:spcPts val="1800"/>
              </a:spcBef>
              <a:buFont typeface="Wingdings" panose="05000000000000000000" pitchFamily="2" charset="2"/>
              <a:buChar char="à"/>
            </a:pPr>
            <a:r>
              <a:rPr lang="en-US" sz="1765" kern="0" dirty="0">
                <a:gradFill>
                  <a:gsLst>
                    <a:gs pos="1250">
                      <a:srgbClr val="FFFFFF"/>
                    </a:gs>
                    <a:gs pos="100000">
                      <a:srgbClr val="FFFFFF"/>
                    </a:gs>
                  </a:gsLst>
                  <a:lin ang="5400000" scaled="0"/>
                </a:gradFill>
              </a:rPr>
              <a:t>By default each 15 minutes, a string is stored on that table </a:t>
            </a:r>
          </a:p>
          <a:p>
            <a:pPr marL="457112" indent="-457112" defTabSz="914225">
              <a:spcBef>
                <a:spcPts val="1800"/>
              </a:spcBef>
              <a:buFont typeface="Wingdings" panose="05000000000000000000" pitchFamily="2" charset="2"/>
              <a:buChar char="à"/>
            </a:pPr>
            <a:r>
              <a:rPr lang="en-US" sz="1765" kern="0" dirty="0">
                <a:gradFill>
                  <a:gsLst>
                    <a:gs pos="1250">
                      <a:srgbClr val="FFFFFF"/>
                    </a:gs>
                    <a:gs pos="100000">
                      <a:srgbClr val="FFFFFF"/>
                    </a:gs>
                  </a:gsLst>
                  <a:lin ang="5400000" scaled="0"/>
                </a:gradFill>
              </a:rPr>
              <a:t>And there isn’t any job that cleans these tables!</a:t>
            </a:r>
          </a:p>
          <a:p>
            <a:pPr marL="457112" indent="-457112" defTabSz="914225">
              <a:spcBef>
                <a:spcPts val="1800"/>
              </a:spcBef>
              <a:buFont typeface="Wingdings" panose="05000000000000000000" pitchFamily="2" charset="2"/>
              <a:buChar char="à"/>
            </a:pPr>
            <a:r>
              <a:rPr lang="en-US" sz="1765" kern="0" dirty="0">
                <a:gradFill>
                  <a:gsLst>
                    <a:gs pos="1250">
                      <a:srgbClr val="FFFFFF"/>
                    </a:gs>
                    <a:gs pos="100000">
                      <a:srgbClr val="FFFFFF"/>
                    </a:gs>
                  </a:gsLst>
                  <a:lin ang="5400000" scaled="0"/>
                </a:gradFill>
              </a:rPr>
              <a:t>Solution by provide by Microsoft: using Terminator Tool</a:t>
            </a:r>
          </a:p>
        </p:txBody>
      </p:sp>
      <p:sp>
        <p:nvSpPr>
          <p:cNvPr id="14" name="Rounded Rectangle 13"/>
          <p:cNvSpPr/>
          <p:nvPr/>
        </p:nvSpPr>
        <p:spPr>
          <a:xfrm>
            <a:off x="921588" y="1052962"/>
            <a:ext cx="1562764" cy="3253102"/>
          </a:xfrm>
          <a:prstGeom prst="roundRect">
            <a:avLst>
              <a:gd name="adj" fmla="val 6463"/>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5"/>
            <a:r>
              <a:rPr lang="en-US" sz="1078" kern="0" noProof="1">
                <a:solidFill>
                  <a:srgbClr val="FFFFFF"/>
                </a:solidFill>
                <a:latin typeface="Segoe UI Light"/>
                <a:sym typeface="Wingdings" panose="05000000000000000000" pitchFamily="2" charset="2"/>
              </a:rPr>
              <a:t>BAMAlertsApplication</a:t>
            </a:r>
          </a:p>
          <a:p>
            <a:pPr algn="ctr" defTabSz="914225"/>
            <a:r>
              <a:rPr lang="en-US" sz="1078" kern="0" noProof="1">
                <a:solidFill>
                  <a:srgbClr val="FFFFFF"/>
                </a:solidFill>
                <a:latin typeface="Segoe UI Light"/>
                <a:sym typeface="Wingdings" panose="05000000000000000000" pitchFamily="2" charset="2"/>
              </a:rPr>
              <a:t>BAMArchive</a:t>
            </a:r>
          </a:p>
          <a:p>
            <a:pPr algn="ctr" defTabSz="914225"/>
            <a:r>
              <a:rPr lang="en-US" sz="1078" kern="0" noProof="1">
                <a:solidFill>
                  <a:srgbClr val="FFFFFF"/>
                </a:solidFill>
                <a:latin typeface="Segoe UI Light"/>
                <a:sym typeface="Wingdings" panose="05000000000000000000" pitchFamily="2" charset="2"/>
              </a:rPr>
              <a:t>BAMPrimaryImport</a:t>
            </a:r>
          </a:p>
          <a:p>
            <a:pPr algn="ctr" defTabSz="914225"/>
            <a:r>
              <a:rPr lang="en-US" sz="1078" kern="0" noProof="1">
                <a:solidFill>
                  <a:srgbClr val="FFFFFF"/>
                </a:solidFill>
                <a:latin typeface="Segoe UI Light"/>
                <a:sym typeface="Wingdings" panose="05000000000000000000" pitchFamily="2" charset="2"/>
              </a:rPr>
              <a:t>BizTalkDTADb</a:t>
            </a:r>
          </a:p>
          <a:p>
            <a:pPr algn="ctr" defTabSz="914225"/>
            <a:r>
              <a:rPr lang="en-US" sz="1078" kern="0" noProof="1">
                <a:solidFill>
                  <a:srgbClr val="FFFFFF"/>
                </a:solidFill>
                <a:latin typeface="Segoe UI Light"/>
                <a:sym typeface="Wingdings" panose="05000000000000000000" pitchFamily="2" charset="2"/>
              </a:rPr>
              <a:t>BizTalkMgmtDb </a:t>
            </a:r>
          </a:p>
          <a:p>
            <a:pPr algn="ctr" defTabSz="914225"/>
            <a:r>
              <a:rPr lang="en-US" sz="1078" kern="0" noProof="1">
                <a:solidFill>
                  <a:srgbClr val="FFFFFF"/>
                </a:solidFill>
                <a:latin typeface="Segoe UI Light"/>
                <a:sym typeface="Wingdings" panose="05000000000000000000" pitchFamily="2" charset="2"/>
              </a:rPr>
              <a:t>BizTalkMsgBoxDb</a:t>
            </a:r>
          </a:p>
          <a:p>
            <a:pPr algn="ctr" defTabSz="914225"/>
            <a:r>
              <a:rPr lang="en-US" sz="1078" kern="0" noProof="1">
                <a:solidFill>
                  <a:srgbClr val="FFFFFF"/>
                </a:solidFill>
                <a:latin typeface="Segoe UI Light"/>
                <a:sym typeface="Wingdings" panose="05000000000000000000" pitchFamily="2" charset="2"/>
              </a:rPr>
              <a:t>BizTalkRuleEngineDb</a:t>
            </a:r>
          </a:p>
          <a:p>
            <a:pPr algn="ctr" defTabSz="914225"/>
            <a:r>
              <a:rPr lang="en-US" sz="1078" kern="0" noProof="1">
                <a:solidFill>
                  <a:srgbClr val="FFFFFF"/>
                </a:solidFill>
                <a:latin typeface="Segoe UI Light"/>
                <a:sym typeface="Wingdings" panose="05000000000000000000" pitchFamily="2" charset="2"/>
              </a:rPr>
              <a:t>SSODB</a:t>
            </a:r>
          </a:p>
          <a:p>
            <a:pPr algn="ctr" defTabSz="914225"/>
            <a:endParaRPr lang="en-US" sz="1078" kern="0" noProof="1">
              <a:solidFill>
                <a:srgbClr val="FFFFFF"/>
              </a:solidFill>
              <a:latin typeface="Segoe UI Light"/>
              <a:sym typeface="Wingdings" panose="05000000000000000000" pitchFamily="2" charset="2"/>
            </a:endParaRPr>
          </a:p>
          <a:p>
            <a:pPr algn="ctr" defTabSz="914225"/>
            <a:endParaRPr lang="en-US" sz="1078" kern="0" noProof="1">
              <a:solidFill>
                <a:srgbClr val="FFFFFF"/>
              </a:solidFill>
              <a:latin typeface="Segoe UI Light"/>
              <a:sym typeface="Wingdings" panose="05000000000000000000" pitchFamily="2" charset="2"/>
            </a:endParaRPr>
          </a:p>
          <a:p>
            <a:pPr defTabSz="914225"/>
            <a:r>
              <a:rPr lang="en-US" sz="1078" kern="0" noProof="1">
                <a:solidFill>
                  <a:srgbClr val="FFFFFF"/>
                </a:solidFill>
                <a:latin typeface="Segoe UI Light"/>
              </a:rPr>
              <a:t>Holding all the transaction marks created by the 3th step (MarkAndBackUpLog) of the ‘Backup BizTalk Server’ job</a:t>
            </a:r>
            <a:endParaRPr lang="en-US" sz="1078" kern="0" noProof="1">
              <a:solidFill>
                <a:srgbClr val="FFFFFF"/>
              </a:solidFill>
              <a:latin typeface="Segoe UI Light"/>
              <a:sym typeface="Wingdings" panose="05000000000000000000" pitchFamily="2" charset="2"/>
            </a:endParaRPr>
          </a:p>
        </p:txBody>
      </p:sp>
      <p:sp>
        <p:nvSpPr>
          <p:cNvPr id="15" name="Rounded Rectangle 14"/>
          <p:cNvSpPr/>
          <p:nvPr/>
        </p:nvSpPr>
        <p:spPr>
          <a:xfrm>
            <a:off x="2622556" y="1052962"/>
            <a:ext cx="1562764" cy="1562764"/>
          </a:xfrm>
          <a:prstGeom prst="roundRect">
            <a:avLst>
              <a:gd name="adj" fmla="val 6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568" b="1" kern="0" dirty="0">
                <a:solidFill>
                  <a:srgbClr val="FFFFFF"/>
                </a:solidFill>
                <a:latin typeface="Segoe UI Light"/>
              </a:rPr>
              <a:t>No Cleanup process!</a:t>
            </a:r>
          </a:p>
          <a:p>
            <a:pPr algn="ctr" defTabSz="914225"/>
            <a:endParaRPr lang="en-US" sz="1568" kern="0" dirty="0">
              <a:solidFill>
                <a:srgbClr val="FFFFFF"/>
              </a:solidFill>
              <a:latin typeface="Segoe UI Light"/>
            </a:endParaRPr>
          </a:p>
          <a:p>
            <a:pPr algn="ctr" defTabSz="914225"/>
            <a:r>
              <a:rPr lang="en-US" sz="1568" kern="0" dirty="0">
                <a:solidFill>
                  <a:srgbClr val="FFFFFF"/>
                </a:solidFill>
                <a:latin typeface="Segoe UI Light"/>
              </a:rPr>
              <a:t>Tables are always growing</a:t>
            </a:r>
          </a:p>
        </p:txBody>
      </p:sp>
      <p:sp>
        <p:nvSpPr>
          <p:cNvPr id="17" name="Rounded Rectangle 16"/>
          <p:cNvSpPr/>
          <p:nvPr/>
        </p:nvSpPr>
        <p:spPr>
          <a:xfrm>
            <a:off x="2622556" y="2743299"/>
            <a:ext cx="1562764" cy="1562764"/>
          </a:xfrm>
          <a:prstGeom prst="roundRect">
            <a:avLst>
              <a:gd name="adj" fmla="val 64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a:solidFill>
                  <a:srgbClr val="FFFFFF"/>
                </a:solidFill>
                <a:latin typeface="Segoe UI Light"/>
              </a:rPr>
              <a:t>Clean up the MarkLog table with Terminator?!?</a:t>
            </a:r>
          </a:p>
        </p:txBody>
      </p:sp>
      <p:pic>
        <p:nvPicPr>
          <p:cNvPr id="24" name="Picture 23"/>
          <p:cNvPicPr>
            <a:picLocks noChangeAspect="1"/>
          </p:cNvPicPr>
          <p:nvPr/>
        </p:nvPicPr>
        <p:blipFill>
          <a:blip r:embed="rId6"/>
          <a:srcRect/>
          <a:stretch>
            <a:fillRect/>
          </a:stretch>
        </p:blipFill>
        <p:spPr>
          <a:xfrm flipH="1">
            <a:off x="1795416" y="3756035"/>
            <a:ext cx="248274" cy="185286"/>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pic>
        <p:nvPicPr>
          <p:cNvPr id="25" name="Picture 24"/>
          <p:cNvPicPr>
            <a:picLocks noChangeAspect="1"/>
          </p:cNvPicPr>
          <p:nvPr/>
        </p:nvPicPr>
        <p:blipFill>
          <a:blip r:embed="rId6"/>
          <a:srcRect/>
          <a:stretch>
            <a:fillRect/>
          </a:stretch>
        </p:blipFill>
        <p:spPr>
          <a:xfrm flipH="1">
            <a:off x="1986824" y="3922267"/>
            <a:ext cx="418900" cy="312624"/>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sp>
        <p:nvSpPr>
          <p:cNvPr id="29" name="Text Placeholder 4"/>
          <p:cNvSpPr txBox="1">
            <a:spLocks/>
          </p:cNvSpPr>
          <p:nvPr/>
        </p:nvSpPr>
        <p:spPr>
          <a:xfrm>
            <a:off x="5178298" y="3105524"/>
            <a:ext cx="6964863" cy="3613598"/>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12" indent="-457112" defTabSz="914225">
              <a:spcBef>
                <a:spcPts val="1800"/>
              </a:spcBef>
              <a:buFont typeface="Wingdings" panose="05000000000000000000" pitchFamily="2" charset="2"/>
              <a:buChar char="à"/>
            </a:pPr>
            <a:r>
              <a:rPr lang="en-US" sz="1765" noProof="1">
                <a:gradFill>
                  <a:gsLst>
                    <a:gs pos="0">
                      <a:srgbClr val="FFFFFF"/>
                    </a:gs>
                    <a:gs pos="100000">
                      <a:srgbClr val="FFFFFF"/>
                    </a:gs>
                  </a:gsLst>
                  <a:lin ang="5400000" scaled="0"/>
                </a:gradFill>
                <a:latin typeface="+mn-lt"/>
                <a:ea typeface="Segoe UI" pitchFamily="34" charset="0"/>
                <a:cs typeface="Segoe UI" pitchFamily="34" charset="0"/>
              </a:rPr>
              <a:t>Cleaning MarkLog Tables According to Some of the Best Practices: </a:t>
            </a:r>
          </a:p>
          <a:p>
            <a:pPr marL="908418" lvl="1" indent="-457112" defTabSz="914225">
              <a:spcBef>
                <a:spcPts val="1800"/>
              </a:spcBef>
              <a:buFont typeface="Wingdings" panose="05000000000000000000" pitchFamily="2" charset="2"/>
              <a:buChar char="à"/>
            </a:pPr>
            <a:r>
              <a:rPr lang="en-US" sz="1568" b="1" noProof="1">
                <a:gradFill>
                  <a:gsLst>
                    <a:gs pos="0">
                      <a:srgbClr val="FFFFFF"/>
                    </a:gs>
                    <a:gs pos="100000">
                      <a:srgbClr val="FFFFFF"/>
                    </a:gs>
                  </a:gsLst>
                  <a:lin ang="5400000" scaled="0"/>
                </a:gradFill>
                <a:latin typeface="+mn-lt"/>
                <a:ea typeface="Segoe UI" pitchFamily="34" charset="0"/>
                <a:cs typeface="Segoe UI" pitchFamily="34" charset="0"/>
              </a:rPr>
              <a:t>sp_DeleteBackupHistoryAndMarkLogsHistory</a:t>
            </a:r>
            <a:r>
              <a:rPr lang="en-US" sz="1568" noProof="1">
                <a:gradFill>
                  <a:gsLst>
                    <a:gs pos="0">
                      <a:srgbClr val="FFFFFF"/>
                    </a:gs>
                    <a:gs pos="100000">
                      <a:srgbClr val="FFFFFF"/>
                    </a:gs>
                  </a:gsLst>
                  <a:lin ang="5400000" scaled="0"/>
                </a:gradFill>
                <a:latin typeface="+mn-lt"/>
                <a:ea typeface="Segoe UI" pitchFamily="34" charset="0"/>
                <a:cs typeface="Segoe UI" pitchFamily="34" charset="0"/>
              </a:rPr>
              <a:t> </a:t>
            </a:r>
          </a:p>
          <a:p>
            <a:pPr marL="908418" lvl="1" indent="-457112" defTabSz="914225">
              <a:spcBef>
                <a:spcPts val="1800"/>
              </a:spcBef>
              <a:buFont typeface="Wingdings" panose="05000000000000000000" pitchFamily="2" charset="2"/>
              <a:buChar char="à"/>
            </a:pPr>
            <a:r>
              <a:rPr lang="en-US" sz="1568" dirty="0">
                <a:gradFill>
                  <a:gsLst>
                    <a:gs pos="0">
                      <a:srgbClr val="FFFFFF"/>
                    </a:gs>
                    <a:gs pos="100000">
                      <a:srgbClr val="FFFFFF"/>
                    </a:gs>
                  </a:gsLst>
                  <a:lin ang="5400000" scaled="0"/>
                </a:gradFill>
                <a:latin typeface="+mn-lt"/>
                <a:ea typeface="Segoe UI" pitchFamily="34" charset="0"/>
                <a:cs typeface="Segoe UI" pitchFamily="34" charset="0"/>
              </a:rPr>
              <a:t>Copy of  </a:t>
            </a:r>
            <a:r>
              <a:rPr lang="en-US" sz="1568" b="1" noProof="1">
                <a:gradFill>
                  <a:gsLst>
                    <a:gs pos="0">
                      <a:srgbClr val="FFFFFF"/>
                    </a:gs>
                    <a:gs pos="100000">
                      <a:srgbClr val="FFFFFF"/>
                    </a:gs>
                  </a:gsLst>
                  <a:lin ang="5400000" scaled="0"/>
                </a:gradFill>
                <a:latin typeface="+mn-lt"/>
                <a:ea typeface="Segoe UI" pitchFamily="34" charset="0"/>
                <a:cs typeface="Segoe UI" pitchFamily="34" charset="0"/>
              </a:rPr>
              <a:t>sp_DeleteBackupHistory</a:t>
            </a:r>
            <a:r>
              <a:rPr lang="en-US" sz="1568" dirty="0">
                <a:gradFill>
                  <a:gsLst>
                    <a:gs pos="0">
                      <a:srgbClr val="FFFFFF"/>
                    </a:gs>
                    <a:gs pos="100000">
                      <a:srgbClr val="FFFFFF"/>
                    </a:gs>
                  </a:gsLst>
                  <a:lin ang="5400000" scaled="0"/>
                </a:gradFill>
                <a:latin typeface="+mn-lt"/>
                <a:ea typeface="Segoe UI" pitchFamily="34" charset="0"/>
                <a:cs typeface="Segoe UI" pitchFamily="34" charset="0"/>
              </a:rPr>
              <a:t> with extended functionalities</a:t>
            </a:r>
          </a:p>
          <a:p>
            <a:pPr marL="457112" indent="-457112" defTabSz="914225">
              <a:spcBef>
                <a:spcPts val="1800"/>
              </a:spcBef>
              <a:buFont typeface="Wingdings" panose="05000000000000000000" pitchFamily="2" charset="2"/>
              <a:buChar char="à"/>
            </a:pPr>
            <a:r>
              <a:rPr lang="en-US" sz="1765" b="1" dirty="0">
                <a:gradFill>
                  <a:gsLst>
                    <a:gs pos="0">
                      <a:srgbClr val="FFFFFF"/>
                    </a:gs>
                    <a:gs pos="100000">
                      <a:srgbClr val="FFFFFF"/>
                    </a:gs>
                  </a:gsLst>
                  <a:lin ang="5400000" scaled="0"/>
                </a:gradFill>
                <a:latin typeface="+mn-lt"/>
                <a:ea typeface="Segoe UI" pitchFamily="34" charset="0"/>
                <a:cs typeface="Segoe UI" pitchFamily="34" charset="0"/>
              </a:rPr>
              <a:t>Credits</a:t>
            </a:r>
            <a:r>
              <a:rPr lang="en-US" sz="1765" dirty="0">
                <a:gradFill>
                  <a:gsLst>
                    <a:gs pos="0">
                      <a:srgbClr val="FFFFFF"/>
                    </a:gs>
                    <a:gs pos="100000">
                      <a:srgbClr val="FFFFFF"/>
                    </a:gs>
                  </a:gsLst>
                  <a:lin ang="5400000" scaled="0"/>
                </a:gradFill>
                <a:latin typeface="+mn-lt"/>
                <a:ea typeface="Segoe UI" pitchFamily="34" charset="0"/>
                <a:cs typeface="Segoe UI" pitchFamily="34" charset="0"/>
              </a:rPr>
              <a:t>: Tord Glad Nordahl, Rui Romano, Pedro Sousa, Mikael Sand and me</a:t>
            </a:r>
          </a:p>
          <a:p>
            <a:pPr marL="908418" lvl="1" indent="-457112" defTabSz="914225">
              <a:spcBef>
                <a:spcPts val="1800"/>
              </a:spcBef>
              <a:buFont typeface="Wingdings" panose="05000000000000000000" pitchFamily="2" charset="2"/>
              <a:buChar char="à"/>
            </a:pPr>
            <a:r>
              <a:rPr lang="pt-PT" sz="1568" b="1" kern="0" dirty="0">
                <a:gradFill>
                  <a:gsLst>
                    <a:gs pos="2917">
                      <a:srgbClr val="FFFFFF"/>
                    </a:gs>
                    <a:gs pos="30000">
                      <a:srgbClr val="FFFFFF"/>
                    </a:gs>
                  </a:gsLst>
                  <a:lin ang="5400000" scaled="0"/>
                </a:gradFill>
              </a:rPr>
              <a:t>https://gallery.technet.microsoft.com/BizTalk-Server-Cleaning-15a1b070</a:t>
            </a:r>
          </a:p>
          <a:p>
            <a:pPr defTabSz="914225">
              <a:spcBef>
                <a:spcPts val="1800"/>
              </a:spcBef>
            </a:pPr>
            <a:endParaRPr lang="en-US" sz="1765" dirty="0">
              <a:gradFill>
                <a:gsLst>
                  <a:gs pos="0">
                    <a:srgbClr val="FFFFFF"/>
                  </a:gs>
                  <a:gs pos="100000">
                    <a:srgbClr val="FFFFFF"/>
                  </a:gs>
                </a:gsLst>
                <a:lin ang="5400000" scaled="0"/>
              </a:gradFill>
              <a:latin typeface="+mn-lt"/>
              <a:ea typeface="Segoe UI" pitchFamily="34" charset="0"/>
              <a:cs typeface="Segoe UI" pitchFamily="34" charset="0"/>
            </a:endParaRPr>
          </a:p>
        </p:txBody>
      </p:sp>
      <p:sp>
        <p:nvSpPr>
          <p:cNvPr id="31" name="TextBox 30"/>
          <p:cNvSpPr txBox="1"/>
          <p:nvPr/>
        </p:nvSpPr>
        <p:spPr>
          <a:xfrm>
            <a:off x="413306" y="6498140"/>
            <a:ext cx="4330909" cy="411856"/>
          </a:xfrm>
          <a:prstGeom prst="rect">
            <a:avLst/>
          </a:prstGeom>
          <a:noFill/>
        </p:spPr>
        <p:txBody>
          <a:bodyPr wrap="square" lIns="179285" tIns="143428" rIns="179285" bIns="143428" rtlCol="0">
            <a:spAutoFit/>
          </a:bodyPr>
          <a:lstStyle/>
          <a:p>
            <a:pPr defTabSz="896386">
              <a:lnSpc>
                <a:spcPct val="90000"/>
              </a:lnSpc>
              <a:defRPr/>
            </a:pPr>
            <a:r>
              <a:rPr lang="pt-PT" sz="882" b="1" kern="0" dirty="0">
                <a:gradFill>
                  <a:gsLst>
                    <a:gs pos="2917">
                      <a:srgbClr val="FFFFFF"/>
                    </a:gs>
                    <a:gs pos="30000">
                      <a:srgbClr val="FFFFFF"/>
                    </a:gs>
                  </a:gsLst>
                  <a:lin ang="5400000" scaled="0"/>
                </a:gradFill>
              </a:rPr>
              <a:t>https://gallery.technet.microsoft.com/BizTalk-Server-Cleaning-15a1b070</a:t>
            </a:r>
          </a:p>
        </p:txBody>
      </p:sp>
    </p:spTree>
    <p:extLst>
      <p:ext uri="{BB962C8B-B14F-4D97-AF65-F5344CB8AC3E}">
        <p14:creationId xmlns:p14="http://schemas.microsoft.com/office/powerpoint/2010/main" val="2397010523"/>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10524364" y="5158780"/>
            <a:ext cx="539419" cy="540000"/>
          </a:xfrm>
          <a:prstGeom prst="rect">
            <a:avLst/>
          </a:prstGeom>
        </p:spPr>
      </p:pic>
      <p:pic>
        <p:nvPicPr>
          <p:cNvPr id="27" name="Picture 26"/>
          <p:cNvPicPr>
            <a:picLocks noChangeAspect="1"/>
          </p:cNvPicPr>
          <p:nvPr/>
        </p:nvPicPr>
        <p:blipFill>
          <a:blip r:embed="rId3"/>
          <a:stretch>
            <a:fillRect/>
          </a:stretch>
        </p:blipFill>
        <p:spPr>
          <a:xfrm>
            <a:off x="7663469" y="5158780"/>
            <a:ext cx="2044111" cy="540000"/>
          </a:xfrm>
          <a:prstGeom prst="rect">
            <a:avLst/>
          </a:prstGeom>
        </p:spPr>
      </p:pic>
      <p:pic>
        <p:nvPicPr>
          <p:cNvPr id="26" name="Picture 25"/>
          <p:cNvPicPr>
            <a:picLocks noChangeAspect="1"/>
          </p:cNvPicPr>
          <p:nvPr/>
        </p:nvPicPr>
        <p:blipFill>
          <a:blip r:embed="rId4"/>
          <a:stretch>
            <a:fillRect/>
          </a:stretch>
        </p:blipFill>
        <p:spPr>
          <a:xfrm>
            <a:off x="5124332" y="5158780"/>
            <a:ext cx="1722353" cy="540000"/>
          </a:xfrm>
          <a:prstGeom prst="rect">
            <a:avLst/>
          </a:prstGeom>
        </p:spPr>
      </p:pic>
      <p:pic>
        <p:nvPicPr>
          <p:cNvPr id="25" name="Picture 24"/>
          <p:cNvPicPr>
            <a:picLocks noChangeAspect="1"/>
          </p:cNvPicPr>
          <p:nvPr/>
        </p:nvPicPr>
        <p:blipFill>
          <a:blip r:embed="rId5"/>
          <a:stretch>
            <a:fillRect/>
          </a:stretch>
        </p:blipFill>
        <p:spPr>
          <a:xfrm>
            <a:off x="3190857" y="5158780"/>
            <a:ext cx="1116691" cy="540000"/>
          </a:xfrm>
          <a:prstGeom prst="rect">
            <a:avLst/>
          </a:prstGeom>
        </p:spPr>
      </p:pic>
      <p:pic>
        <p:nvPicPr>
          <p:cNvPr id="24" name="Picture 23"/>
          <p:cNvPicPr>
            <a:picLocks noChangeAspect="1"/>
          </p:cNvPicPr>
          <p:nvPr/>
        </p:nvPicPr>
        <p:blipFill>
          <a:blip r:embed="rId6"/>
          <a:stretch>
            <a:fillRect/>
          </a:stretch>
        </p:blipFill>
        <p:spPr>
          <a:xfrm>
            <a:off x="1134358" y="5158780"/>
            <a:ext cx="1239715" cy="540000"/>
          </a:xfrm>
          <a:prstGeom prst="rect">
            <a:avLst/>
          </a:prstGeom>
        </p:spPr>
      </p:pic>
      <p:pic>
        <p:nvPicPr>
          <p:cNvPr id="23" name="Picture 22"/>
          <p:cNvPicPr>
            <a:picLocks noChangeAspect="1"/>
          </p:cNvPicPr>
          <p:nvPr/>
        </p:nvPicPr>
        <p:blipFill>
          <a:blip r:embed="rId7"/>
          <a:stretch>
            <a:fillRect/>
          </a:stretch>
        </p:blipFill>
        <p:spPr>
          <a:xfrm>
            <a:off x="7274283" y="3320900"/>
            <a:ext cx="1016504" cy="1008000"/>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3843" y="3324621"/>
            <a:ext cx="3490321" cy="100055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74283" y="1800542"/>
            <a:ext cx="3789500" cy="989322"/>
          </a:xfrm>
          <a:prstGeom prst="rect">
            <a:avLst/>
          </a:prstGeom>
        </p:spPr>
      </p:pic>
      <p:pic>
        <p:nvPicPr>
          <p:cNvPr id="20" name="Pictur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0159" y="1213404"/>
            <a:ext cx="5881845" cy="2163599"/>
          </a:xfrm>
          <a:prstGeom prst="rect">
            <a:avLst/>
          </a:prstGeom>
        </p:spPr>
      </p:pic>
      <p:pic>
        <p:nvPicPr>
          <p:cNvPr id="18" name="Picture 17"/>
          <p:cNvPicPr>
            <a:picLocks noChangeAspect="1"/>
          </p:cNvPicPr>
          <p:nvPr/>
        </p:nvPicPr>
        <p:blipFill>
          <a:blip r:embed="rId11" cstate="print">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11360425" y="5917632"/>
            <a:ext cx="651431" cy="785510"/>
          </a:xfrm>
          <a:prstGeom prst="rect">
            <a:avLst/>
          </a:prstGeom>
        </p:spPr>
      </p:pic>
      <p:sp>
        <p:nvSpPr>
          <p:cNvPr id="12" name="TextBox 11"/>
          <p:cNvSpPr txBox="1"/>
          <p:nvPr/>
        </p:nvSpPr>
        <p:spPr>
          <a:xfrm>
            <a:off x="1732990" y="63995"/>
            <a:ext cx="8594652"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7200" b="0" i="0" u="none" strike="noStrike" kern="0" cap="none" spc="0" normalizeH="0" baseline="0" noProof="0" dirty="0">
                <a:ln>
                  <a:noFill/>
                </a:ln>
                <a:solidFill>
                  <a:schemeClr val="tx1">
                    <a:lumMod val="75000"/>
                    <a:lumOff val="25000"/>
                  </a:schemeClr>
                </a:solidFill>
                <a:effectLst/>
                <a:uLnTx/>
                <a:uFillTx/>
                <a:latin typeface="Gill Sans MT Condensed" panose="020B0506020104020203" pitchFamily="34" charset="0"/>
              </a:rPr>
              <a:t>THANK YOU TO OUR SPONSORS</a:t>
            </a:r>
          </a:p>
        </p:txBody>
      </p:sp>
    </p:spTree>
    <p:extLst>
      <p:ext uri="{BB962C8B-B14F-4D97-AF65-F5344CB8AC3E}">
        <p14:creationId xmlns:p14="http://schemas.microsoft.com/office/powerpoint/2010/main" val="2752869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384950" y="4233241"/>
            <a:ext cx="6902471" cy="2301828"/>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7233" tIns="88371" rIns="121986" bIns="88371" numCol="1" spcCol="1270" anchor="ctr" anchorCtr="0">
            <a:noAutofit/>
          </a:bodyPr>
          <a:lstStyle/>
          <a:p>
            <a:pPr marL="0" lvl="1" defTabSz="784338">
              <a:lnSpc>
                <a:spcPct val="90000"/>
              </a:lnSpc>
              <a:spcBef>
                <a:spcPct val="0"/>
              </a:spcBef>
              <a:spcAft>
                <a:spcPct val="15000"/>
              </a:spcAft>
            </a:pPr>
            <a:endParaRPr lang="en-US" sz="1961" kern="0" dirty="0">
              <a:solidFill>
                <a:srgbClr val="FFFFFF"/>
              </a:solidFill>
            </a:endParaRPr>
          </a:p>
        </p:txBody>
      </p:sp>
      <p:sp>
        <p:nvSpPr>
          <p:cNvPr id="51" name="Title 1"/>
          <p:cNvSpPr>
            <a:spLocks noGrp="1"/>
          </p:cNvSpPr>
          <p:nvPr>
            <p:ph type="title"/>
          </p:nvPr>
        </p:nvSpPr>
        <p:spPr>
          <a:xfrm>
            <a:off x="269241" y="289957"/>
            <a:ext cx="11655840" cy="899537"/>
          </a:xfrm>
        </p:spPr>
        <p:txBody>
          <a:bodyPr vert="horz" wrap="square" lIns="143428" tIns="89642" rIns="143428" bIns="89642" rtlCol="0" anchor="t">
            <a:noAutofit/>
          </a:bodyPr>
          <a:lstStyle/>
          <a:p>
            <a:pPr>
              <a:lnSpc>
                <a:spcPts val="6176"/>
              </a:lnSpc>
            </a:pPr>
            <a:r>
              <a:rPr lang="en-US" sz="392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#7</a:t>
            </a:r>
            <a:r>
              <a:rPr lang="en-US" sz="3921" dirty="0"/>
              <a:t> – Take control of your environment: Tracking Data </a:t>
            </a:r>
          </a:p>
        </p:txBody>
      </p:sp>
      <p:sp>
        <p:nvSpPr>
          <p:cNvPr id="52" name="Rectangle 51"/>
          <p:cNvSpPr/>
          <p:nvPr/>
        </p:nvSpPr>
        <p:spPr>
          <a:xfrm>
            <a:off x="4384950" y="1311226"/>
            <a:ext cx="6902471" cy="1344637"/>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pPr defTabSz="896386"/>
            <a:r>
              <a:rPr lang="en-US" sz="2353" kern="0" dirty="0">
                <a:gradFill>
                  <a:gsLst>
                    <a:gs pos="1250">
                      <a:srgbClr val="FFFFFF"/>
                    </a:gs>
                    <a:gs pos="100000">
                      <a:srgbClr val="FFFFFF"/>
                    </a:gs>
                  </a:gsLst>
                  <a:lin ang="5400000" scaled="0"/>
                </a:gradFill>
              </a:rPr>
              <a:t>Because it's easier to debug and see what is happening with your new applications</a:t>
            </a:r>
            <a:endParaRPr lang="pt-PT" sz="2353" kern="0" dirty="0">
              <a:gradFill>
                <a:gsLst>
                  <a:gs pos="1250">
                    <a:srgbClr val="FFFFFF"/>
                  </a:gs>
                  <a:gs pos="100000">
                    <a:srgbClr val="FFFFFF"/>
                  </a:gs>
                </a:gsLst>
                <a:lin ang="5400000" scaled="0"/>
              </a:gradFill>
            </a:endParaRPr>
          </a:p>
        </p:txBody>
      </p:sp>
      <p:sp>
        <p:nvSpPr>
          <p:cNvPr id="53" name="Rectangle 52"/>
          <p:cNvSpPr/>
          <p:nvPr/>
        </p:nvSpPr>
        <p:spPr>
          <a:xfrm>
            <a:off x="4384950" y="2772234"/>
            <a:ext cx="6902471" cy="1344637"/>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pPr marL="168072" lvl="1" indent="-168072" defTabSz="784338">
              <a:lnSpc>
                <a:spcPct val="90000"/>
              </a:lnSpc>
              <a:spcBef>
                <a:spcPct val="0"/>
              </a:spcBef>
              <a:spcAft>
                <a:spcPct val="15000"/>
              </a:spcAft>
              <a:buFontTx/>
              <a:buChar char="••"/>
            </a:pPr>
            <a:endParaRPr lang="en-US" sz="1765" kern="0" dirty="0">
              <a:solidFill>
                <a:srgbClr val="505050">
                  <a:hueOff val="0"/>
                  <a:satOff val="0"/>
                  <a:lumOff val="0"/>
                  <a:alphaOff val="0"/>
                </a:srgbClr>
              </a:solidFill>
            </a:endParaRPr>
          </a:p>
        </p:txBody>
      </p:sp>
      <p:sp>
        <p:nvSpPr>
          <p:cNvPr id="55" name="Text Placeholder 4"/>
          <p:cNvSpPr txBox="1">
            <a:spLocks/>
          </p:cNvSpPr>
          <p:nvPr/>
        </p:nvSpPr>
        <p:spPr>
          <a:xfrm>
            <a:off x="4384951" y="2784484"/>
            <a:ext cx="6902471" cy="1332386"/>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0"/>
            <a:r>
              <a:rPr lang="en-US" sz="2353" noProof="1">
                <a:gradFill>
                  <a:gsLst>
                    <a:gs pos="1250">
                      <a:srgbClr val="FFFFFF"/>
                    </a:gs>
                    <a:gs pos="100000">
                      <a:srgbClr val="FFFFFF"/>
                    </a:gs>
                  </a:gsLst>
                  <a:lin ang="5400000" scaled="0"/>
                </a:gradFill>
                <a:latin typeface="Segoe UI"/>
              </a:rPr>
              <a:t>No! And actually… </a:t>
            </a:r>
          </a:p>
          <a:p>
            <a:pPr marL="336145" indent="-336145" defTabSz="896350">
              <a:buFont typeface="Arial" panose="020B0604020202020204" pitchFamily="34" charset="0"/>
              <a:buChar char="•"/>
            </a:pPr>
            <a:r>
              <a:rPr lang="en-US" sz="1568" noProof="1">
                <a:gradFill>
                  <a:gsLst>
                    <a:gs pos="1250">
                      <a:srgbClr val="FFFFFF"/>
                    </a:gs>
                    <a:gs pos="100000">
                      <a:srgbClr val="FFFFFF"/>
                    </a:gs>
                  </a:gsLst>
                  <a:lin ang="5400000" scaled="0"/>
                </a:gradFill>
                <a:latin typeface="Segoe UI"/>
              </a:rPr>
              <a:t>they don’t care about that -- is not there task to do it </a:t>
            </a:r>
          </a:p>
          <a:p>
            <a:pPr marL="336145" indent="-336145" defTabSz="896350">
              <a:buFont typeface="Arial" panose="020B0604020202020204" pitchFamily="34" charset="0"/>
              <a:buChar char="•"/>
            </a:pPr>
            <a:r>
              <a:rPr lang="en-US" sz="1568" noProof="1">
                <a:gradFill>
                  <a:gsLst>
                    <a:gs pos="1250">
                      <a:srgbClr val="FFFFFF"/>
                    </a:gs>
                    <a:gs pos="100000">
                      <a:srgbClr val="FFFFFF"/>
                    </a:gs>
                  </a:gsLst>
                  <a:lin ang="5400000" scaled="0"/>
                </a:gradFill>
                <a:latin typeface="Segoe UI"/>
              </a:rPr>
              <a:t>and they don't know the proper configurations that should be apply into production</a:t>
            </a:r>
          </a:p>
        </p:txBody>
      </p:sp>
      <p:sp>
        <p:nvSpPr>
          <p:cNvPr id="56" name="Text Placeholder 4"/>
          <p:cNvSpPr txBox="1">
            <a:spLocks/>
          </p:cNvSpPr>
          <p:nvPr/>
        </p:nvSpPr>
        <p:spPr>
          <a:xfrm>
            <a:off x="4384950" y="4233241"/>
            <a:ext cx="6902471" cy="2301828"/>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0"/>
            <a:r>
              <a:rPr lang="en-US" sz="1961" noProof="1">
                <a:gradFill>
                  <a:gsLst>
                    <a:gs pos="1250">
                      <a:srgbClr val="FFFFFF"/>
                    </a:gs>
                    <a:gs pos="100000">
                      <a:srgbClr val="FFFFFF"/>
                    </a:gs>
                  </a:gsLst>
                  <a:lin ang="5400000" scaled="0"/>
                </a:gradFill>
                <a:latin typeface="Segoe UI"/>
              </a:rPr>
              <a:t>Asking developers to Change </a:t>
            </a:r>
            <a:r>
              <a:rPr lang="en-US" sz="1961" dirty="0">
                <a:gradFill>
                  <a:gsLst>
                    <a:gs pos="1250">
                      <a:srgbClr val="FFFFFF"/>
                    </a:gs>
                    <a:gs pos="100000">
                      <a:srgbClr val="FFFFFF"/>
                    </a:gs>
                  </a:gsLst>
                  <a:lin ang="5400000" scaled="0"/>
                </a:gradFill>
                <a:latin typeface="Segoe UI"/>
              </a:rPr>
              <a:t>their </a:t>
            </a:r>
            <a:r>
              <a:rPr lang="en-US" sz="1961" noProof="1">
                <a:gradFill>
                  <a:gsLst>
                    <a:gs pos="1250">
                      <a:srgbClr val="FFFFFF"/>
                    </a:gs>
                    <a:gs pos="100000">
                      <a:srgbClr val="FFFFFF"/>
                    </a:gs>
                  </a:gsLst>
                  <a:lin ang="5400000" scaled="0"/>
                </a:gradFill>
                <a:latin typeface="Segoe UI"/>
              </a:rPr>
              <a:t>behavior </a:t>
            </a:r>
            <a:r>
              <a:rPr lang="en-US" sz="1961" dirty="0">
                <a:gradFill>
                  <a:gsLst>
                    <a:gs pos="1250">
                      <a:srgbClr val="FFFFFF"/>
                    </a:gs>
                    <a:gs pos="100000">
                      <a:srgbClr val="FFFFFF"/>
                    </a:gs>
                  </a:gsLst>
                  <a:lin ang="5400000" scaled="0"/>
                </a:gradFill>
                <a:latin typeface="Segoe UI"/>
              </a:rPr>
              <a:t>can be big challenge… or even impossible! </a:t>
            </a:r>
          </a:p>
          <a:p>
            <a:pPr marL="336145" indent="-336145" defTabSz="896350">
              <a:buFont typeface="Arial" panose="020B0604020202020204" pitchFamily="34" charset="0"/>
              <a:buChar char="•"/>
            </a:pPr>
            <a:r>
              <a:rPr lang="en-US" sz="1765" noProof="1">
                <a:gradFill>
                  <a:gsLst>
                    <a:gs pos="1250">
                      <a:srgbClr val="FFFFFF"/>
                    </a:gs>
                    <a:gs pos="100000">
                      <a:srgbClr val="FFFFFF"/>
                    </a:gs>
                  </a:gsLst>
                  <a:lin ang="5400000" scaled="0"/>
                </a:gradFill>
                <a:latin typeface="Segoe UI"/>
              </a:rPr>
              <a:t>Let the developer be happy thinking they are annoying you</a:t>
            </a:r>
            <a:br>
              <a:rPr lang="en-US" sz="1765" dirty="0">
                <a:gradFill>
                  <a:gsLst>
                    <a:gs pos="1250">
                      <a:srgbClr val="FFFFFF"/>
                    </a:gs>
                    <a:gs pos="100000">
                      <a:srgbClr val="FFFFFF"/>
                    </a:gs>
                  </a:gsLst>
                  <a:lin ang="5400000" scaled="0"/>
                </a:gradFill>
                <a:latin typeface="Segoe UI"/>
              </a:rPr>
            </a:br>
            <a:endParaRPr lang="en-US" sz="1176" noProof="1">
              <a:gradFill>
                <a:gsLst>
                  <a:gs pos="1250">
                    <a:srgbClr val="FFFFFF"/>
                  </a:gs>
                  <a:gs pos="100000">
                    <a:srgbClr val="FFFFFF"/>
                  </a:gs>
                </a:gsLst>
                <a:lin ang="5400000" scaled="0"/>
              </a:gradFill>
              <a:latin typeface="Segoe UI"/>
            </a:endParaRPr>
          </a:p>
          <a:p>
            <a:pPr defTabSz="896350"/>
            <a:r>
              <a:rPr lang="en-US" sz="1961" noProof="1">
                <a:gradFill>
                  <a:gsLst>
                    <a:gs pos="1250">
                      <a:srgbClr val="FFFFFF"/>
                    </a:gs>
                    <a:gs pos="100000">
                      <a:srgbClr val="FFFFFF"/>
                    </a:gs>
                  </a:gsLst>
                  <a:lin ang="5400000" scaled="0"/>
                </a:gradFill>
                <a:latin typeface="Segoe UI"/>
              </a:rPr>
              <a:t>This can be an annoying and time consuming operation</a:t>
            </a:r>
            <a:br>
              <a:rPr lang="en-US" sz="1961" noProof="1">
                <a:gradFill>
                  <a:gsLst>
                    <a:gs pos="1250">
                      <a:srgbClr val="FFFFFF"/>
                    </a:gs>
                    <a:gs pos="100000">
                      <a:srgbClr val="FFFFFF"/>
                    </a:gs>
                  </a:gsLst>
                  <a:lin ang="5400000" scaled="0"/>
                </a:gradFill>
                <a:latin typeface="Segoe UI"/>
              </a:rPr>
            </a:br>
            <a:endParaRPr lang="en-US" sz="1372" noProof="1">
              <a:gradFill>
                <a:gsLst>
                  <a:gs pos="1250">
                    <a:srgbClr val="FFFFFF"/>
                  </a:gs>
                  <a:gs pos="100000">
                    <a:srgbClr val="FFFFFF"/>
                  </a:gs>
                </a:gsLst>
                <a:lin ang="5400000" scaled="0"/>
              </a:gradFill>
              <a:latin typeface="Segoe UI"/>
            </a:endParaRPr>
          </a:p>
          <a:p>
            <a:pPr defTabSz="896350"/>
            <a:r>
              <a:rPr lang="en-US" sz="1961" b="1" noProof="1">
                <a:gradFill>
                  <a:gsLst>
                    <a:gs pos="1250">
                      <a:srgbClr val="FFFFFF"/>
                    </a:gs>
                    <a:gs pos="100000">
                      <a:srgbClr val="FFFFFF"/>
                    </a:gs>
                  </a:gsLst>
                  <a:lin ang="5400000" scaled="0"/>
                </a:gradFill>
                <a:latin typeface="Segoe UI"/>
              </a:rPr>
              <a:t>But take back the control of your environment by easily creating or using PowerShell to automate this task</a:t>
            </a:r>
          </a:p>
        </p:txBody>
      </p:sp>
      <p:sp>
        <p:nvSpPr>
          <p:cNvPr id="58" name="Freeform 57"/>
          <p:cNvSpPr/>
          <p:nvPr/>
        </p:nvSpPr>
        <p:spPr>
          <a:xfrm>
            <a:off x="1047436" y="1311226"/>
            <a:ext cx="3203517" cy="1344637"/>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kern="0" dirty="0">
                <a:gradFill>
                  <a:gsLst>
                    <a:gs pos="0">
                      <a:srgbClr val="FFFFFF"/>
                    </a:gs>
                    <a:gs pos="100000">
                      <a:srgbClr val="FFFFFF"/>
                    </a:gs>
                  </a:gsLst>
                  <a:lin ang="5400000" scaled="0"/>
                </a:gradFill>
              </a:rPr>
              <a:t>By Default</a:t>
            </a:r>
            <a:br>
              <a:rPr lang="en-US" sz="2549" kern="0" dirty="0">
                <a:gradFill>
                  <a:gsLst>
                    <a:gs pos="0">
                      <a:srgbClr val="FFFFFF"/>
                    </a:gs>
                    <a:gs pos="100000">
                      <a:srgbClr val="FFFFFF"/>
                    </a:gs>
                  </a:gsLst>
                  <a:lin ang="5400000" scaled="0"/>
                </a:gradFill>
              </a:rPr>
            </a:br>
            <a:r>
              <a:rPr lang="en-US" sz="1961" kern="0" dirty="0">
                <a:solidFill>
                  <a:schemeClr val="tx1"/>
                </a:solidFill>
              </a:rPr>
              <a:t>Full tracking enable</a:t>
            </a:r>
          </a:p>
        </p:txBody>
      </p:sp>
      <p:sp>
        <p:nvSpPr>
          <p:cNvPr id="76" name="Freeform 75"/>
          <p:cNvSpPr/>
          <p:nvPr/>
        </p:nvSpPr>
        <p:spPr>
          <a:xfrm>
            <a:off x="1047436" y="4233241"/>
            <a:ext cx="3203517" cy="2301828"/>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kern="0" dirty="0">
                <a:gradFill>
                  <a:gsLst>
                    <a:gs pos="0">
                      <a:srgbClr val="FFFFFF"/>
                    </a:gs>
                    <a:gs pos="100000">
                      <a:srgbClr val="FFFFFF"/>
                    </a:gs>
                  </a:gsLst>
                  <a:lin ang="5400000" scaled="0"/>
                </a:gradFill>
              </a:rPr>
              <a:t>What the Admin</a:t>
            </a:r>
            <a:br>
              <a:rPr lang="en-US" sz="2549" kern="0" dirty="0">
                <a:gradFill>
                  <a:gsLst>
                    <a:gs pos="0">
                      <a:srgbClr val="FFFFFF"/>
                    </a:gs>
                    <a:gs pos="100000">
                      <a:srgbClr val="FFFFFF"/>
                    </a:gs>
                  </a:gsLst>
                  <a:lin ang="5400000" scaled="0"/>
                </a:gradFill>
              </a:rPr>
            </a:br>
            <a:r>
              <a:rPr lang="en-US" sz="2549" kern="0" dirty="0">
                <a:gradFill>
                  <a:gsLst>
                    <a:gs pos="0">
                      <a:srgbClr val="FFFFFF"/>
                    </a:gs>
                    <a:gs pos="100000">
                      <a:srgbClr val="FFFFFF"/>
                    </a:gs>
                  </a:gsLst>
                  <a:lin ang="5400000" scaled="0"/>
                </a:gradFill>
              </a:rPr>
              <a:t>should do?</a:t>
            </a:r>
          </a:p>
        </p:txBody>
      </p:sp>
      <p:sp>
        <p:nvSpPr>
          <p:cNvPr id="91" name="Freeform 90"/>
          <p:cNvSpPr/>
          <p:nvPr/>
        </p:nvSpPr>
        <p:spPr>
          <a:xfrm>
            <a:off x="1047436" y="2772234"/>
            <a:ext cx="3203517" cy="1344637"/>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kern="0" dirty="0">
                <a:gradFill>
                  <a:gsLst>
                    <a:gs pos="0">
                      <a:srgbClr val="FFFFFF"/>
                    </a:gs>
                    <a:gs pos="100000">
                      <a:srgbClr val="FFFFFF"/>
                    </a:gs>
                  </a:gsLst>
                  <a:lin ang="5400000" scaled="0"/>
                </a:gradFill>
              </a:rPr>
              <a:t>Does Developer’s</a:t>
            </a:r>
            <a:br>
              <a:rPr lang="en-US" sz="2549" kern="0" dirty="0">
                <a:gradFill>
                  <a:gsLst>
                    <a:gs pos="0">
                      <a:srgbClr val="FFFFFF"/>
                    </a:gs>
                    <a:gs pos="100000">
                      <a:srgbClr val="FFFFFF"/>
                    </a:gs>
                  </a:gsLst>
                  <a:lin ang="5400000" scaled="0"/>
                </a:gradFill>
              </a:rPr>
            </a:br>
            <a:r>
              <a:rPr lang="en-US" sz="2549" kern="0" dirty="0">
                <a:gradFill>
                  <a:gsLst>
                    <a:gs pos="0">
                      <a:srgbClr val="FFFFFF"/>
                    </a:gs>
                    <a:gs pos="100000">
                      <a:srgbClr val="FFFFFF"/>
                    </a:gs>
                  </a:gsLst>
                  <a:lin ang="5400000" scaled="0"/>
                </a:gradFill>
              </a:rPr>
              <a:t>remember to disable it?</a:t>
            </a:r>
          </a:p>
        </p:txBody>
      </p:sp>
      <p:sp>
        <p:nvSpPr>
          <p:cNvPr id="21" name="TextBox 20"/>
          <p:cNvSpPr txBox="1"/>
          <p:nvPr/>
        </p:nvSpPr>
        <p:spPr>
          <a:xfrm>
            <a:off x="954872" y="6104643"/>
            <a:ext cx="3296082" cy="534056"/>
          </a:xfrm>
          <a:prstGeom prst="rect">
            <a:avLst/>
          </a:prstGeom>
          <a:noFill/>
        </p:spPr>
        <p:txBody>
          <a:bodyPr wrap="square" lIns="179285" tIns="143428" rIns="179285" bIns="143428" rtlCol="0">
            <a:spAutoFit/>
          </a:bodyPr>
          <a:lstStyle/>
          <a:p>
            <a:pPr defTabSz="896386">
              <a:lnSpc>
                <a:spcPct val="90000"/>
              </a:lnSpc>
            </a:pPr>
            <a:r>
              <a:rPr lang="pt-PT" sz="882" b="1" kern="0" dirty="0">
                <a:gradFill>
                  <a:gsLst>
                    <a:gs pos="2917">
                      <a:schemeClr val="tx1"/>
                    </a:gs>
                    <a:gs pos="30000">
                      <a:schemeClr val="tx1"/>
                    </a:gs>
                  </a:gsLst>
                  <a:lin ang="5400000" scaled="0"/>
                </a:gradFill>
              </a:rPr>
              <a:t>https://gallery.technet.microsoft.com/scriptcenter/BizTalk-DevOps-How-to-c1ee8b1b</a:t>
            </a:r>
          </a:p>
        </p:txBody>
      </p:sp>
    </p:spTree>
    <p:extLst>
      <p:ext uri="{BB962C8B-B14F-4D97-AF65-F5344CB8AC3E}">
        <p14:creationId xmlns:p14="http://schemas.microsoft.com/office/powerpoint/2010/main" val="2463315925"/>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1+#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1+#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1+#ppt_w/2"/>
                                          </p:val>
                                        </p:tav>
                                        <p:tav tm="100000">
                                          <p:val>
                                            <p:strVal val="#ppt_x"/>
                                          </p:val>
                                        </p:tav>
                                      </p:tavLst>
                                    </p:anim>
                                    <p:anim calcmode="lin" valueType="num">
                                      <p:cBhvr additive="base">
                                        <p:cTn id="16" dur="50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 calcmode="lin" valueType="num">
                                      <p:cBhvr additive="base">
                                        <p:cTn id="19" dur="500" fill="hold"/>
                                        <p:tgtEl>
                                          <p:spTgt spid="76"/>
                                        </p:tgtEl>
                                        <p:attrNameLst>
                                          <p:attrName>ppt_x</p:attrName>
                                        </p:attrNameLst>
                                      </p:cBhvr>
                                      <p:tavLst>
                                        <p:tav tm="0">
                                          <p:val>
                                            <p:strVal val="1+#ppt_w/2"/>
                                          </p:val>
                                        </p:tav>
                                        <p:tav tm="100000">
                                          <p:val>
                                            <p:strVal val="#ppt_x"/>
                                          </p:val>
                                        </p:tav>
                                      </p:tavLst>
                                    </p:anim>
                                    <p:anim calcmode="lin" valueType="num">
                                      <p:cBhvr additive="base">
                                        <p:cTn id="20" dur="500" fill="hold"/>
                                        <p:tgtEl>
                                          <p:spTgt spid="7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1+#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5" grpId="0"/>
      <p:bldP spid="56" grpId="0"/>
      <p:bldP spid="76" grpId="0" animBg="1"/>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a:spLocks noGrp="1"/>
          </p:cNvSpPr>
          <p:nvPr>
            <p:ph type="title"/>
          </p:nvPr>
        </p:nvSpPr>
        <p:spPr>
          <a:xfrm>
            <a:off x="269241" y="289957"/>
            <a:ext cx="11655840" cy="899537"/>
          </a:xfrm>
        </p:spPr>
        <p:txBody>
          <a:bodyPr vert="horz" wrap="square" lIns="143428" tIns="89642" rIns="143428" bIns="89642" rtlCol="0" anchor="t">
            <a:noAutofit/>
          </a:bodyPr>
          <a:lstStyle/>
          <a:p>
            <a:pPr>
              <a:lnSpc>
                <a:spcPts val="6176"/>
              </a:lnSpc>
            </a:pPr>
            <a:r>
              <a:rPr lang="en-US" sz="392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#8 </a:t>
            </a:r>
            <a:r>
              <a:rPr lang="en-US" sz="3920" spc="-102" dirty="0">
                <a:solidFill>
                  <a:srgbClr val="FFFFFF"/>
                </a:solidFill>
                <a:latin typeface="Segoe UI Light"/>
              </a:rPr>
              <a:t>– Installing Custom Adapters</a:t>
            </a:r>
          </a:p>
        </p:txBody>
      </p:sp>
      <p:sp>
        <p:nvSpPr>
          <p:cNvPr id="7" name="Rectangle 6"/>
          <p:cNvSpPr/>
          <p:nvPr/>
        </p:nvSpPr>
        <p:spPr>
          <a:xfrm>
            <a:off x="4384950" y="4955949"/>
            <a:ext cx="6902471" cy="1579120"/>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7233" tIns="88371" rIns="121986" bIns="88371" numCol="1" spcCol="1270" anchor="ctr" anchorCtr="0">
            <a:noAutofit/>
          </a:bodyPr>
          <a:lstStyle/>
          <a:p>
            <a:pPr marL="0" lvl="1" defTabSz="784338">
              <a:lnSpc>
                <a:spcPct val="90000"/>
              </a:lnSpc>
              <a:spcBef>
                <a:spcPct val="0"/>
              </a:spcBef>
              <a:spcAft>
                <a:spcPct val="15000"/>
              </a:spcAft>
            </a:pPr>
            <a:endParaRPr lang="en-US" sz="1961" dirty="0">
              <a:solidFill>
                <a:srgbClr val="FFFFFF"/>
              </a:solidFill>
            </a:endParaRPr>
          </a:p>
        </p:txBody>
      </p:sp>
      <p:sp>
        <p:nvSpPr>
          <p:cNvPr id="8" name="Rectangle 7"/>
          <p:cNvSpPr/>
          <p:nvPr/>
        </p:nvSpPr>
        <p:spPr>
          <a:xfrm>
            <a:off x="4384950" y="1311226"/>
            <a:ext cx="6902471" cy="1835404"/>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r>
              <a:rPr lang="en-US" sz="2353" b="1" noProof="1">
                <a:gradFill>
                  <a:gsLst>
                    <a:gs pos="1250">
                      <a:srgbClr val="FFFFFF"/>
                    </a:gs>
                    <a:gs pos="100000">
                      <a:srgbClr val="FFFFFF"/>
                    </a:gs>
                  </a:gsLst>
                  <a:lin ang="5400000" scaled="0"/>
                </a:gradFill>
              </a:rPr>
              <a:t>  </a:t>
            </a:r>
            <a:endParaRPr lang="en-US" sz="2353" noProof="1">
              <a:gradFill>
                <a:gsLst>
                  <a:gs pos="1250">
                    <a:srgbClr val="FFFFFF"/>
                  </a:gs>
                  <a:gs pos="100000">
                    <a:srgbClr val="FFFFFF"/>
                  </a:gs>
                </a:gsLst>
                <a:lin ang="5400000" scaled="0"/>
              </a:gradFill>
            </a:endParaRPr>
          </a:p>
        </p:txBody>
      </p:sp>
      <p:sp>
        <p:nvSpPr>
          <p:cNvPr id="9" name="Rectangle 8"/>
          <p:cNvSpPr/>
          <p:nvPr/>
        </p:nvSpPr>
        <p:spPr>
          <a:xfrm>
            <a:off x="4384950" y="3258350"/>
            <a:ext cx="6902471" cy="1585880"/>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pPr marL="168072" lvl="1" indent="-168072" defTabSz="784338">
              <a:lnSpc>
                <a:spcPct val="90000"/>
              </a:lnSpc>
              <a:spcBef>
                <a:spcPct val="0"/>
              </a:spcBef>
              <a:spcAft>
                <a:spcPct val="15000"/>
              </a:spcAft>
              <a:buFontTx/>
              <a:buChar char="••"/>
            </a:pPr>
            <a:endParaRPr lang="en-US" sz="1765" dirty="0">
              <a:solidFill>
                <a:srgbClr val="505050">
                  <a:hueOff val="0"/>
                  <a:satOff val="0"/>
                  <a:lumOff val="0"/>
                  <a:alphaOff val="0"/>
                </a:srgbClr>
              </a:solidFill>
            </a:endParaRPr>
          </a:p>
        </p:txBody>
      </p:sp>
      <p:sp>
        <p:nvSpPr>
          <p:cNvPr id="10" name="Text Placeholder 4"/>
          <p:cNvSpPr txBox="1">
            <a:spLocks/>
          </p:cNvSpPr>
          <p:nvPr/>
        </p:nvSpPr>
        <p:spPr>
          <a:xfrm>
            <a:off x="4384951" y="3258350"/>
            <a:ext cx="6902471" cy="1585879"/>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sz="1800" dirty="0"/>
              <a:t>[HKEY_CLASSES_ROOT\CLSID\</a:t>
            </a:r>
            <a:r>
              <a:rPr lang="pt-BR" sz="1800" dirty="0">
                <a:solidFill>
                  <a:srgbClr val="FFFF00"/>
                </a:solidFill>
              </a:rPr>
              <a:t>{62018D08-281A-415b-A6D3-6172E3762867}</a:t>
            </a:r>
            <a:r>
              <a:rPr lang="pt-BR" sz="1800" dirty="0"/>
              <a:t>]</a:t>
            </a:r>
          </a:p>
          <a:p>
            <a:r>
              <a:rPr lang="pt-BR" sz="1800" dirty="0"/>
              <a:t>@="Static DotNetFile Adapter"</a:t>
            </a:r>
          </a:p>
          <a:p>
            <a:r>
              <a:rPr lang="pt-BR" sz="1800" dirty="0"/>
              <a:t>"AppID"="</a:t>
            </a:r>
            <a:r>
              <a:rPr lang="pt-BR" sz="1800" dirty="0">
                <a:solidFill>
                  <a:srgbClr val="FFFF00"/>
                </a:solidFill>
              </a:rPr>
              <a:t>{12A6EBAA-CF68-4B58-B36E-A5A19B22C04E}</a:t>
            </a:r>
            <a:r>
              <a:rPr lang="pt-BR" sz="1800" dirty="0"/>
              <a:t>"</a:t>
            </a:r>
            <a:endParaRPr lang="en-US" sz="1800" noProof="1">
              <a:gradFill>
                <a:gsLst>
                  <a:gs pos="1250">
                    <a:srgbClr val="FFFFFF"/>
                  </a:gs>
                  <a:gs pos="100000">
                    <a:srgbClr val="FFFFFF"/>
                  </a:gs>
                </a:gsLst>
                <a:lin ang="5400000" scaled="0"/>
              </a:gradFill>
              <a:latin typeface="Segoe UI"/>
            </a:endParaRPr>
          </a:p>
        </p:txBody>
      </p:sp>
      <p:sp>
        <p:nvSpPr>
          <p:cNvPr id="11" name="Text Placeholder 4"/>
          <p:cNvSpPr txBox="1">
            <a:spLocks/>
          </p:cNvSpPr>
          <p:nvPr/>
        </p:nvSpPr>
        <p:spPr>
          <a:xfrm>
            <a:off x="4384950" y="4965962"/>
            <a:ext cx="6902471" cy="1569107"/>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pt-BR" sz="1960" dirty="0"/>
              <a:t>A) </a:t>
            </a:r>
            <a:r>
              <a:rPr lang="en-US" sz="1960" noProof="1"/>
              <a:t>Ensure that you generate new guids </a:t>
            </a:r>
          </a:p>
          <a:p>
            <a:pPr>
              <a:lnSpc>
                <a:spcPct val="100000"/>
              </a:lnSpc>
            </a:pPr>
            <a:r>
              <a:rPr lang="pt-BR" sz="1960" dirty="0"/>
              <a:t>B) Or use the </a:t>
            </a:r>
            <a:r>
              <a:rPr lang="en-US" sz="1960" noProof="1"/>
              <a:t>Adapter Registry Wizard</a:t>
            </a:r>
          </a:p>
          <a:p>
            <a:pPr marL="285750" indent="-285750">
              <a:buFont typeface="Arial" panose="020B0604020202020204" pitchFamily="34" charset="0"/>
              <a:buChar char="•"/>
            </a:pPr>
            <a:r>
              <a:rPr lang="en-US" sz="1800" noProof="1">
                <a:gradFill>
                  <a:gsLst>
                    <a:gs pos="1250">
                      <a:srgbClr val="FFFFFF"/>
                    </a:gs>
                    <a:gs pos="100000">
                      <a:srgbClr val="FFFFFF"/>
                    </a:gs>
                  </a:gsLst>
                  <a:lin ang="5400000" scaled="0"/>
                </a:gradFill>
                <a:latin typeface="Segoe UI"/>
              </a:rPr>
              <a:t>&lt;Installation Path&gt;\SDK\Utilities\AdapterRegistryWizard\</a:t>
            </a:r>
          </a:p>
        </p:txBody>
      </p:sp>
      <p:sp>
        <p:nvSpPr>
          <p:cNvPr id="12" name="Freeform 11"/>
          <p:cNvSpPr/>
          <p:nvPr/>
        </p:nvSpPr>
        <p:spPr>
          <a:xfrm>
            <a:off x="1047436" y="1311226"/>
            <a:ext cx="3203517" cy="1835404"/>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What the Admin</a:t>
            </a:r>
            <a:br>
              <a:rPr lang="en-US" sz="2549" dirty="0">
                <a:gradFill>
                  <a:gsLst>
                    <a:gs pos="0">
                      <a:srgbClr val="FFFFFF"/>
                    </a:gs>
                    <a:gs pos="100000">
                      <a:srgbClr val="FFFFFF"/>
                    </a:gs>
                  </a:gsLst>
                  <a:lin ang="5400000" scaled="0"/>
                </a:gradFill>
              </a:rPr>
            </a:br>
            <a:r>
              <a:rPr lang="en-US" sz="2549" dirty="0">
                <a:gradFill>
                  <a:gsLst>
                    <a:gs pos="0">
                      <a:srgbClr val="FFFFFF"/>
                    </a:gs>
                    <a:gs pos="100000">
                      <a:srgbClr val="FFFFFF"/>
                    </a:gs>
                  </a:gsLst>
                  <a:lin ang="5400000" scaled="0"/>
                </a:gradFill>
              </a:rPr>
              <a:t>should do to install them on a 64-bit machine?</a:t>
            </a:r>
          </a:p>
        </p:txBody>
      </p:sp>
      <p:sp>
        <p:nvSpPr>
          <p:cNvPr id="13" name="Freeform 12"/>
          <p:cNvSpPr/>
          <p:nvPr/>
        </p:nvSpPr>
        <p:spPr>
          <a:xfrm>
            <a:off x="1047436" y="4965962"/>
            <a:ext cx="3203517" cy="1569107"/>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What the Admin</a:t>
            </a:r>
            <a:br>
              <a:rPr lang="en-US" sz="2549" dirty="0">
                <a:gradFill>
                  <a:gsLst>
                    <a:gs pos="0">
                      <a:srgbClr val="FFFFFF"/>
                    </a:gs>
                    <a:gs pos="100000">
                      <a:srgbClr val="FFFFFF"/>
                    </a:gs>
                  </a:gsLst>
                  <a:lin ang="5400000" scaled="0"/>
                </a:gradFill>
              </a:rPr>
            </a:br>
            <a:r>
              <a:rPr lang="en-US" sz="2549" dirty="0">
                <a:gradFill>
                  <a:gsLst>
                    <a:gs pos="0">
                      <a:srgbClr val="FFFFFF"/>
                    </a:gs>
                    <a:gs pos="100000">
                      <a:srgbClr val="FFFFFF"/>
                    </a:gs>
                  </a:gsLst>
                  <a:lin ang="5400000" scaled="0"/>
                </a:gradFill>
              </a:rPr>
              <a:t>should do?</a:t>
            </a:r>
          </a:p>
        </p:txBody>
      </p:sp>
      <p:sp>
        <p:nvSpPr>
          <p:cNvPr id="14" name="Freeform 13"/>
          <p:cNvSpPr/>
          <p:nvPr/>
        </p:nvSpPr>
        <p:spPr>
          <a:xfrm>
            <a:off x="1047436" y="3268362"/>
            <a:ext cx="3203517" cy="1575868"/>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00" b="1"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Common problem </a:t>
            </a:r>
            <a:br>
              <a:rPr lang="en-US" sz="2549" b="1"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br>
            <a:r>
              <a:rPr lang="en-US" sz="2549" dirty="0">
                <a:gradFill>
                  <a:gsLst>
                    <a:gs pos="0">
                      <a:srgbClr val="FFFFFF"/>
                    </a:gs>
                    <a:gs pos="100000">
                      <a:srgbClr val="FFFFFF"/>
                    </a:gs>
                  </a:gsLst>
                  <a:lin ang="5400000" scaled="0"/>
                </a:gradFill>
              </a:rPr>
              <a:t>Unique ID’s</a:t>
            </a:r>
          </a:p>
        </p:txBody>
      </p:sp>
      <p:sp>
        <p:nvSpPr>
          <p:cNvPr id="15" name="TextBox 14"/>
          <p:cNvSpPr txBox="1"/>
          <p:nvPr/>
        </p:nvSpPr>
        <p:spPr>
          <a:xfrm>
            <a:off x="954872" y="6104643"/>
            <a:ext cx="3430078" cy="411807"/>
          </a:xfrm>
          <a:prstGeom prst="rect">
            <a:avLst/>
          </a:prstGeom>
          <a:noFill/>
        </p:spPr>
        <p:txBody>
          <a:bodyPr wrap="square" lIns="179285" tIns="143428" rIns="179285" bIns="143428" rtlCol="0">
            <a:spAutoFit/>
          </a:bodyPr>
          <a:lstStyle/>
          <a:p>
            <a:pPr>
              <a:lnSpc>
                <a:spcPct val="90000"/>
              </a:lnSpc>
            </a:pPr>
            <a:r>
              <a:rPr lang="pt-PT" sz="882" b="1" dirty="0">
                <a:gradFill>
                  <a:gsLst>
                    <a:gs pos="2917">
                      <a:schemeClr val="tx1"/>
                    </a:gs>
                    <a:gs pos="30000">
                      <a:schemeClr val="tx1"/>
                    </a:gs>
                  </a:gsLst>
                  <a:lin ang="5400000" scaled="0"/>
                </a:gradFill>
              </a:rPr>
              <a:t>https://msdn.microsoft.com/en-us/library/aa578379.aspx</a:t>
            </a:r>
          </a:p>
        </p:txBody>
      </p:sp>
      <p:sp>
        <p:nvSpPr>
          <p:cNvPr id="16" name="Text Placeholder 4"/>
          <p:cNvSpPr txBox="1">
            <a:spLocks/>
          </p:cNvSpPr>
          <p:nvPr/>
        </p:nvSpPr>
        <p:spPr>
          <a:xfrm>
            <a:off x="4384951" y="1301214"/>
            <a:ext cx="6902471" cy="1845417"/>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sz="1960" dirty="0"/>
              <a:t>A) Double click CustomAdapter.reg</a:t>
            </a:r>
          </a:p>
          <a:p>
            <a:r>
              <a:rPr lang="en-US" sz="1960" dirty="0"/>
              <a:t>B) Open a 32-bit command prompt:</a:t>
            </a:r>
          </a:p>
          <a:p>
            <a:pPr marL="336145" indent="-336145">
              <a:buFont typeface="Arial" panose="020B0604020202020204" pitchFamily="34" charset="0"/>
              <a:buChar char="•"/>
            </a:pPr>
            <a:r>
              <a:rPr lang="en-US" sz="1960" dirty="0">
                <a:gradFill>
                  <a:gsLst>
                    <a:gs pos="1250">
                      <a:srgbClr val="FFFFFF"/>
                    </a:gs>
                    <a:gs pos="100000">
                      <a:srgbClr val="FFFFFF"/>
                    </a:gs>
                  </a:gsLst>
                  <a:lin ang="5400000" scaled="0"/>
                </a:gradFill>
                <a:latin typeface="Segoe UI"/>
              </a:rPr>
              <a:t> </a:t>
            </a:r>
            <a:r>
              <a:rPr lang="en-US" sz="1800" dirty="0">
                <a:gradFill>
                  <a:gsLst>
                    <a:gs pos="1250">
                      <a:srgbClr val="FFFFFF"/>
                    </a:gs>
                    <a:gs pos="100000">
                      <a:srgbClr val="FFFFFF"/>
                    </a:gs>
                  </a:gsLst>
                  <a:lin ang="5400000" scaled="0"/>
                </a:gradFill>
                <a:latin typeface="Segoe UI"/>
              </a:rPr>
              <a:t>%</a:t>
            </a:r>
            <a:r>
              <a:rPr lang="en-US" sz="1800" dirty="0" err="1">
                <a:gradFill>
                  <a:gsLst>
                    <a:gs pos="1250">
                      <a:srgbClr val="FFFFFF"/>
                    </a:gs>
                    <a:gs pos="100000">
                      <a:srgbClr val="FFFFFF"/>
                    </a:gs>
                  </a:gsLst>
                  <a:lin ang="5400000" scaled="0"/>
                </a:gradFill>
                <a:latin typeface="Segoe UI"/>
              </a:rPr>
              <a:t>windir</a:t>
            </a:r>
            <a:r>
              <a:rPr lang="en-US" sz="1800" dirty="0">
                <a:gradFill>
                  <a:gsLst>
                    <a:gs pos="1250">
                      <a:srgbClr val="FFFFFF"/>
                    </a:gs>
                    <a:gs pos="100000">
                      <a:srgbClr val="FFFFFF"/>
                    </a:gs>
                  </a:gsLst>
                  <a:lin ang="5400000" scaled="0"/>
                </a:gradFill>
                <a:latin typeface="Segoe UI"/>
              </a:rPr>
              <a:t>%\SysWoW64\cmd.exe </a:t>
            </a:r>
          </a:p>
          <a:p>
            <a:pPr marL="336145" indent="-336145">
              <a:buFont typeface="Arial" panose="020B0604020202020204" pitchFamily="34" charset="0"/>
              <a:buChar char="•"/>
            </a:pPr>
            <a:r>
              <a:rPr lang="en-US" sz="1800" dirty="0">
                <a:gradFill>
                  <a:gsLst>
                    <a:gs pos="1250">
                      <a:srgbClr val="FFFFFF"/>
                    </a:gs>
                    <a:gs pos="100000">
                      <a:srgbClr val="FFFFFF"/>
                    </a:gs>
                  </a:gsLst>
                  <a:lin ang="5400000" scaled="0"/>
                </a:gradFill>
                <a:latin typeface="Segoe UI"/>
              </a:rPr>
              <a:t>&lt;Adapter installation directory&gt;\CustomAdapter.reg</a:t>
            </a:r>
            <a:endParaRPr lang="en-US" sz="1800" noProof="1">
              <a:gradFill>
                <a:gsLst>
                  <a:gs pos="1250">
                    <a:srgbClr val="FFFFFF"/>
                  </a:gs>
                  <a:gs pos="100000">
                    <a:srgbClr val="FFFFFF"/>
                  </a:gs>
                </a:gsLst>
                <a:lin ang="5400000" scaled="0"/>
              </a:gradFill>
              <a:latin typeface="Segoe UI"/>
            </a:endParaRPr>
          </a:p>
        </p:txBody>
      </p:sp>
      <p:sp>
        <p:nvSpPr>
          <p:cNvPr id="30" name="TextBox 29"/>
          <p:cNvSpPr txBox="1"/>
          <p:nvPr/>
        </p:nvSpPr>
        <p:spPr>
          <a:xfrm>
            <a:off x="954872" y="4441732"/>
            <a:ext cx="3430078" cy="411807"/>
          </a:xfrm>
          <a:prstGeom prst="rect">
            <a:avLst/>
          </a:prstGeom>
          <a:noFill/>
        </p:spPr>
        <p:txBody>
          <a:bodyPr wrap="square" lIns="179285" tIns="143428" rIns="179285" bIns="143428" rtlCol="0">
            <a:spAutoFit/>
          </a:bodyPr>
          <a:lstStyle/>
          <a:p>
            <a:pPr>
              <a:lnSpc>
                <a:spcPct val="90000"/>
              </a:lnSpc>
            </a:pPr>
            <a:r>
              <a:rPr lang="pt-PT" sz="882" b="1" dirty="0">
                <a:gradFill>
                  <a:gsLst>
                    <a:gs pos="2917">
                      <a:schemeClr val="tx1"/>
                    </a:gs>
                    <a:gs pos="30000">
                      <a:schemeClr val="tx1"/>
                    </a:gs>
                  </a:gsLst>
                  <a:lin ang="5400000" scaled="0"/>
                </a:gradFill>
              </a:rPr>
              <a:t>https://msdn.microsoft.com/en-us/library/aa560561.aspx</a:t>
            </a:r>
          </a:p>
        </p:txBody>
      </p:sp>
    </p:spTree>
    <p:extLst>
      <p:ext uri="{BB962C8B-B14F-4D97-AF65-F5344CB8AC3E}">
        <p14:creationId xmlns:p14="http://schemas.microsoft.com/office/powerpoint/2010/main" val="38333768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1+#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13" grpId="0" animBg="1"/>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4384950" y="4955949"/>
            <a:ext cx="6902471" cy="1579120"/>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7233" tIns="88371" rIns="121986" bIns="88371" numCol="1" spcCol="1270" anchor="ctr" anchorCtr="0">
            <a:noAutofit/>
          </a:bodyPr>
          <a:lstStyle/>
          <a:p>
            <a:pPr marL="0" lvl="1" defTabSz="784338">
              <a:lnSpc>
                <a:spcPct val="90000"/>
              </a:lnSpc>
              <a:spcBef>
                <a:spcPct val="0"/>
              </a:spcBef>
              <a:spcAft>
                <a:spcPct val="15000"/>
              </a:spcAft>
            </a:pPr>
            <a:endParaRPr lang="en-US" sz="1961" dirty="0">
              <a:solidFill>
                <a:srgbClr val="FFFFFF"/>
              </a:solidFill>
            </a:endParaRPr>
          </a:p>
        </p:txBody>
      </p:sp>
      <p:sp>
        <p:nvSpPr>
          <p:cNvPr id="23" name="Rectangle 22"/>
          <p:cNvSpPr/>
          <p:nvPr/>
        </p:nvSpPr>
        <p:spPr>
          <a:xfrm>
            <a:off x="4384950" y="1311226"/>
            <a:ext cx="6902471" cy="1835404"/>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r>
              <a:rPr lang="en-US" sz="2353" b="1" noProof="1">
                <a:gradFill>
                  <a:gsLst>
                    <a:gs pos="1250">
                      <a:srgbClr val="FFFFFF"/>
                    </a:gs>
                    <a:gs pos="100000">
                      <a:srgbClr val="FFFFFF"/>
                    </a:gs>
                  </a:gsLst>
                  <a:lin ang="5400000" scaled="0"/>
                </a:gradFill>
              </a:rPr>
              <a:t>  </a:t>
            </a:r>
            <a:endParaRPr lang="en-US" sz="2353" noProof="1">
              <a:gradFill>
                <a:gsLst>
                  <a:gs pos="1250">
                    <a:srgbClr val="FFFFFF"/>
                  </a:gs>
                  <a:gs pos="100000">
                    <a:srgbClr val="FFFFFF"/>
                  </a:gs>
                </a:gsLst>
                <a:lin ang="5400000" scaled="0"/>
              </a:gradFill>
            </a:endParaRPr>
          </a:p>
        </p:txBody>
      </p:sp>
      <p:sp>
        <p:nvSpPr>
          <p:cNvPr id="24" name="Rectangle 23"/>
          <p:cNvSpPr/>
          <p:nvPr/>
        </p:nvSpPr>
        <p:spPr>
          <a:xfrm>
            <a:off x="4384950" y="3258350"/>
            <a:ext cx="6902471" cy="1585880"/>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pPr marL="168072" lvl="1" indent="-168072" defTabSz="784338">
              <a:lnSpc>
                <a:spcPct val="90000"/>
              </a:lnSpc>
              <a:spcBef>
                <a:spcPct val="0"/>
              </a:spcBef>
              <a:spcAft>
                <a:spcPct val="15000"/>
              </a:spcAft>
              <a:buFontTx/>
              <a:buChar char="••"/>
            </a:pPr>
            <a:endParaRPr lang="en-US" sz="1765" dirty="0">
              <a:solidFill>
                <a:srgbClr val="505050">
                  <a:hueOff val="0"/>
                  <a:satOff val="0"/>
                  <a:lumOff val="0"/>
                  <a:alphaOff val="0"/>
                </a:srgbClr>
              </a:solidFill>
            </a:endParaRPr>
          </a:p>
        </p:txBody>
      </p:sp>
      <p:sp>
        <p:nvSpPr>
          <p:cNvPr id="25" name="Text Placeholder 4"/>
          <p:cNvSpPr txBox="1">
            <a:spLocks/>
          </p:cNvSpPr>
          <p:nvPr/>
        </p:nvSpPr>
        <p:spPr>
          <a:xfrm>
            <a:off x="4384951" y="3258350"/>
            <a:ext cx="6902471" cy="1585879"/>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t>Everyone forgets to create maintenance plans</a:t>
            </a:r>
          </a:p>
          <a:p>
            <a:pPr marL="336145" indent="-336145">
              <a:buFont typeface="Arial" panose="020B0604020202020204" pitchFamily="34" charset="0"/>
              <a:buChar char="•"/>
            </a:pPr>
            <a:r>
              <a:rPr lang="en-US" sz="1961" dirty="0">
                <a:gradFill>
                  <a:gsLst>
                    <a:gs pos="1250">
                      <a:srgbClr val="FFFFFF"/>
                    </a:gs>
                    <a:gs pos="100000">
                      <a:srgbClr val="FFFFFF"/>
                    </a:gs>
                  </a:gsLst>
                  <a:lin ang="5400000" scaled="0"/>
                </a:gradFill>
                <a:latin typeface="Segoe UI"/>
              </a:rPr>
              <a:t>The most critical </a:t>
            </a:r>
            <a:r>
              <a:rPr lang="en-US" sz="1961" dirty="0">
                <a:gradFill>
                  <a:gsLst>
                    <a:gs pos="1250">
                      <a:srgbClr val="FFFFFF"/>
                    </a:gs>
                    <a:gs pos="100000">
                      <a:srgbClr val="FFFFFF"/>
                    </a:gs>
                  </a:gsLst>
                  <a:lin ang="5400000" scaled="0"/>
                </a:gradFill>
                <a:latin typeface="Segoe UI"/>
                <a:sym typeface="Wingdings" panose="05000000000000000000" pitchFamily="2" charset="2"/>
              </a:rPr>
              <a:t></a:t>
            </a:r>
            <a:r>
              <a:rPr lang="en-US" sz="1961" dirty="0">
                <a:gradFill>
                  <a:gsLst>
                    <a:gs pos="1250">
                      <a:srgbClr val="FFFFFF"/>
                    </a:gs>
                    <a:gs pos="100000">
                      <a:srgbClr val="FFFFFF"/>
                    </a:gs>
                  </a:gsLst>
                  <a:lin ang="5400000" scaled="0"/>
                </a:gradFill>
                <a:latin typeface="Segoe UI"/>
              </a:rPr>
              <a:t> disk full</a:t>
            </a:r>
            <a:endParaRPr lang="en-US" sz="1961" noProof="1">
              <a:gradFill>
                <a:gsLst>
                  <a:gs pos="1250">
                    <a:srgbClr val="FFFFFF"/>
                  </a:gs>
                  <a:gs pos="100000">
                    <a:srgbClr val="FFFFFF"/>
                  </a:gs>
                </a:gsLst>
                <a:lin ang="5400000" scaled="0"/>
              </a:gradFill>
              <a:latin typeface="Segoe UI"/>
            </a:endParaRPr>
          </a:p>
          <a:p>
            <a:pPr marL="336145" indent="-336145">
              <a:buFont typeface="Arial" panose="020B0604020202020204" pitchFamily="34" charset="0"/>
              <a:buChar char="•"/>
            </a:pPr>
            <a:r>
              <a:rPr lang="en-US" sz="1961" dirty="0">
                <a:gradFill>
                  <a:gsLst>
                    <a:gs pos="1250">
                      <a:srgbClr val="FFFFFF"/>
                    </a:gs>
                    <a:gs pos="100000">
                      <a:srgbClr val="FFFFFF"/>
                    </a:gs>
                  </a:gsLst>
                  <a:lin ang="5400000" scaled="0"/>
                </a:gradFill>
                <a:latin typeface="Segoe UI"/>
              </a:rPr>
              <a:t>Many files in a folder can cause performance problems</a:t>
            </a:r>
            <a:endParaRPr lang="en-US" sz="1961" noProof="1">
              <a:gradFill>
                <a:gsLst>
                  <a:gs pos="1250">
                    <a:srgbClr val="FFFFFF"/>
                  </a:gs>
                  <a:gs pos="100000">
                    <a:srgbClr val="FFFFFF"/>
                  </a:gs>
                </a:gsLst>
                <a:lin ang="5400000" scaled="0"/>
              </a:gradFill>
              <a:latin typeface="Segoe UI"/>
            </a:endParaRPr>
          </a:p>
        </p:txBody>
      </p:sp>
      <p:sp>
        <p:nvSpPr>
          <p:cNvPr id="26" name="Text Placeholder 4"/>
          <p:cNvSpPr txBox="1">
            <a:spLocks/>
          </p:cNvSpPr>
          <p:nvPr/>
        </p:nvSpPr>
        <p:spPr>
          <a:xfrm>
            <a:off x="4384950" y="4965962"/>
            <a:ext cx="6902471" cy="1569107"/>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noProof="1">
                <a:gradFill>
                  <a:gsLst>
                    <a:gs pos="1250">
                      <a:srgbClr val="FFFFFF"/>
                    </a:gs>
                    <a:gs pos="100000">
                      <a:srgbClr val="FFFFFF"/>
                    </a:gs>
                  </a:gsLst>
                  <a:lin ang="5400000" scaled="0"/>
                </a:gradFill>
                <a:latin typeface="Segoe UI"/>
              </a:rPr>
              <a:t>You can easily script this type of task since day one by using PowerShell or other tools</a:t>
            </a:r>
          </a:p>
          <a:p>
            <a:endParaRPr lang="en-US" sz="1029" noProof="1">
              <a:gradFill>
                <a:gsLst>
                  <a:gs pos="1250">
                    <a:srgbClr val="FFFFFF"/>
                  </a:gs>
                  <a:gs pos="100000">
                    <a:srgbClr val="FFFFFF"/>
                  </a:gs>
                </a:gsLst>
                <a:lin ang="5400000" scaled="0"/>
              </a:gradFill>
              <a:latin typeface="Segoe UI"/>
            </a:endParaRPr>
          </a:p>
          <a:p>
            <a:r>
              <a:rPr lang="en-US" sz="1961" noProof="1">
                <a:gradFill>
                  <a:gsLst>
                    <a:gs pos="1250">
                      <a:srgbClr val="FFFFFF"/>
                    </a:gs>
                    <a:gs pos="100000">
                      <a:srgbClr val="FFFFFF"/>
                    </a:gs>
                  </a:gsLst>
                  <a:lin ang="5400000" scaled="0"/>
                </a:gradFill>
                <a:latin typeface="Segoe UI"/>
              </a:rPr>
              <a:t>And ensure that these folders are properly monitored and cleaned from time to time</a:t>
            </a:r>
            <a:endParaRPr lang="en-US" sz="784" noProof="1">
              <a:gradFill>
                <a:gsLst>
                  <a:gs pos="1250">
                    <a:srgbClr val="FFFFFF"/>
                  </a:gs>
                  <a:gs pos="100000">
                    <a:srgbClr val="FFFFFF"/>
                  </a:gs>
                </a:gsLst>
                <a:lin ang="5400000" scaled="0"/>
              </a:gradFill>
              <a:latin typeface="Segoe UI"/>
            </a:endParaRPr>
          </a:p>
        </p:txBody>
      </p:sp>
      <p:sp>
        <p:nvSpPr>
          <p:cNvPr id="27" name="Freeform 26"/>
          <p:cNvSpPr/>
          <p:nvPr/>
        </p:nvSpPr>
        <p:spPr>
          <a:xfrm>
            <a:off x="1047436" y="1311226"/>
            <a:ext cx="3203517" cy="1835404"/>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Very common</a:t>
            </a:r>
            <a:br>
              <a:rPr lang="en-US" sz="2549" b="1"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br>
            <a:r>
              <a:rPr lang="en-US" sz="2550" dirty="0"/>
              <a:t>in integration scenarios: Message archiving</a:t>
            </a:r>
          </a:p>
        </p:txBody>
      </p:sp>
      <p:sp>
        <p:nvSpPr>
          <p:cNvPr id="28" name="Freeform 27"/>
          <p:cNvSpPr/>
          <p:nvPr/>
        </p:nvSpPr>
        <p:spPr>
          <a:xfrm>
            <a:off x="1047436" y="4965962"/>
            <a:ext cx="3203517" cy="1569107"/>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What the Admin</a:t>
            </a:r>
            <a:br>
              <a:rPr lang="en-US" sz="2549"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br>
            <a:r>
              <a:rPr lang="en-US" sz="2549" dirty="0">
                <a:gradFill>
                  <a:gsLst>
                    <a:gs pos="0">
                      <a:srgbClr val="FFFFFF"/>
                    </a:gs>
                    <a:gs pos="100000">
                      <a:srgbClr val="FFFFFF"/>
                    </a:gs>
                  </a:gsLst>
                  <a:lin ang="5400000" scaled="0"/>
                </a:gradFill>
              </a:rPr>
              <a:t>should do?</a:t>
            </a:r>
          </a:p>
        </p:txBody>
      </p:sp>
      <p:sp>
        <p:nvSpPr>
          <p:cNvPr id="29" name="Freeform 28"/>
          <p:cNvSpPr/>
          <p:nvPr/>
        </p:nvSpPr>
        <p:spPr>
          <a:xfrm>
            <a:off x="1047436" y="3268362"/>
            <a:ext cx="3203517" cy="1575868"/>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00" b="1"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Common problem </a:t>
            </a:r>
            <a:r>
              <a:rPr lang="en-US" sz="2550" dirty="0">
                <a:gradFill>
                  <a:gsLst>
                    <a:gs pos="0">
                      <a:srgbClr val="FFFFFF"/>
                    </a:gs>
                    <a:gs pos="100000">
                      <a:srgbClr val="FFFFFF"/>
                    </a:gs>
                  </a:gsLst>
                  <a:lin ang="5400000" scaled="0"/>
                </a:gradFill>
              </a:rPr>
              <a:t>we will find with these kind of approach's?</a:t>
            </a:r>
          </a:p>
        </p:txBody>
      </p:sp>
      <p:sp>
        <p:nvSpPr>
          <p:cNvPr id="30" name="TextBox 29"/>
          <p:cNvSpPr txBox="1"/>
          <p:nvPr/>
        </p:nvSpPr>
        <p:spPr>
          <a:xfrm>
            <a:off x="954872" y="6104643"/>
            <a:ext cx="3296082" cy="534056"/>
          </a:xfrm>
          <a:prstGeom prst="rect">
            <a:avLst/>
          </a:prstGeom>
          <a:noFill/>
        </p:spPr>
        <p:txBody>
          <a:bodyPr wrap="square" lIns="179285" tIns="143428" rIns="179285" bIns="143428" rtlCol="0">
            <a:spAutoFit/>
          </a:bodyPr>
          <a:lstStyle/>
          <a:p>
            <a:pPr>
              <a:lnSpc>
                <a:spcPct val="90000"/>
              </a:lnSpc>
            </a:pPr>
            <a:r>
              <a:rPr lang="pt-PT" sz="882" b="1" dirty="0">
                <a:gradFill>
                  <a:gsLst>
                    <a:gs pos="2917">
                      <a:schemeClr val="tx1"/>
                    </a:gs>
                    <a:gs pos="30000">
                      <a:schemeClr val="tx1"/>
                    </a:gs>
                  </a:gsLst>
                  <a:lin ang="5400000" scaled="0"/>
                </a:gradFill>
              </a:rPr>
              <a:t>https://gallery.technet.microsoft.com/BizTalk-DevOps-manage-d1d512e4</a:t>
            </a:r>
          </a:p>
        </p:txBody>
      </p:sp>
      <p:sp>
        <p:nvSpPr>
          <p:cNvPr id="31" name="Text Placeholder 4"/>
          <p:cNvSpPr txBox="1">
            <a:spLocks/>
          </p:cNvSpPr>
          <p:nvPr/>
        </p:nvSpPr>
        <p:spPr>
          <a:xfrm>
            <a:off x="4384951" y="1301214"/>
            <a:ext cx="6902471" cy="1845417"/>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t>To see messages being archived locally into the hard drive</a:t>
            </a:r>
            <a:r>
              <a:rPr lang="en-US" sz="1961" noProof="1">
                <a:gradFill>
                  <a:gsLst>
                    <a:gs pos="1250">
                      <a:srgbClr val="FFFFFF"/>
                    </a:gs>
                    <a:gs pos="100000">
                      <a:srgbClr val="FFFFFF"/>
                    </a:gs>
                  </a:gsLst>
                  <a:lin ang="5400000" scaled="0"/>
                </a:gradFill>
                <a:latin typeface="Segoe UI"/>
              </a:rPr>
              <a:t>: </a:t>
            </a:r>
          </a:p>
          <a:p>
            <a:pPr marL="336145" indent="-336145">
              <a:buFont typeface="Arial" panose="020B0604020202020204" pitchFamily="34" charset="0"/>
              <a:buChar char="•"/>
            </a:pPr>
            <a:r>
              <a:rPr lang="en-US" sz="1961" dirty="0">
                <a:gradFill>
                  <a:gsLst>
                    <a:gs pos="1250">
                      <a:srgbClr val="FFFFFF"/>
                    </a:gs>
                    <a:gs pos="100000">
                      <a:srgbClr val="FFFFFF"/>
                    </a:gs>
                  </a:gsLst>
                  <a:lin ang="5400000" scaled="0"/>
                </a:gradFill>
                <a:latin typeface="Segoe UI"/>
              </a:rPr>
              <a:t>either by using a pipeline component</a:t>
            </a:r>
            <a:endParaRPr lang="en-US" sz="1961" noProof="1">
              <a:gradFill>
                <a:gsLst>
                  <a:gs pos="1250">
                    <a:srgbClr val="FFFFFF"/>
                  </a:gs>
                  <a:gs pos="100000">
                    <a:srgbClr val="FFFFFF"/>
                  </a:gs>
                </a:gsLst>
                <a:lin ang="5400000" scaled="0"/>
              </a:gradFill>
              <a:latin typeface="Segoe UI"/>
            </a:endParaRPr>
          </a:p>
          <a:p>
            <a:pPr marL="336145" indent="-336145">
              <a:buFont typeface="Arial" panose="020B0604020202020204" pitchFamily="34" charset="0"/>
              <a:buChar char="•"/>
            </a:pPr>
            <a:r>
              <a:rPr lang="en-US" sz="1961" dirty="0">
                <a:gradFill>
                  <a:gsLst>
                    <a:gs pos="1250">
                      <a:srgbClr val="FFFFFF"/>
                    </a:gs>
                    <a:gs pos="100000">
                      <a:srgbClr val="FFFFFF"/>
                    </a:gs>
                  </a:gsLst>
                  <a:lin ang="5400000" scaled="0"/>
                </a:gradFill>
                <a:latin typeface="Segoe UI"/>
              </a:rPr>
              <a:t>or by simple using the default functionalities in BizTalk like: filters</a:t>
            </a:r>
            <a:endParaRPr lang="en-US" sz="1961" noProof="1">
              <a:gradFill>
                <a:gsLst>
                  <a:gs pos="1250">
                    <a:srgbClr val="FFFFFF"/>
                  </a:gs>
                  <a:gs pos="100000">
                    <a:srgbClr val="FFFFFF"/>
                  </a:gs>
                </a:gsLst>
                <a:lin ang="5400000" scaled="0"/>
              </a:gradFill>
              <a:latin typeface="Segoe UI"/>
            </a:endParaRPr>
          </a:p>
        </p:txBody>
      </p:sp>
      <p:sp>
        <p:nvSpPr>
          <p:cNvPr id="15" name="Title 1"/>
          <p:cNvSpPr>
            <a:spLocks noGrp="1"/>
          </p:cNvSpPr>
          <p:nvPr>
            <p:ph type="title"/>
          </p:nvPr>
        </p:nvSpPr>
        <p:spPr>
          <a:xfrm>
            <a:off x="269241" y="289957"/>
            <a:ext cx="11655840" cy="899537"/>
          </a:xfrm>
        </p:spPr>
        <p:txBody>
          <a:bodyPr vert="horz" wrap="square" lIns="143428" tIns="89642" rIns="143428" bIns="89642" rtlCol="0" anchor="t">
            <a:noAutofit/>
          </a:bodyPr>
          <a:lstStyle/>
          <a:p>
            <a:pPr>
              <a:lnSpc>
                <a:spcPts val="6176"/>
              </a:lnSpc>
            </a:pPr>
            <a:r>
              <a:rPr lang="en-US" sz="392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#9 </a:t>
            </a:r>
            <a:r>
              <a:rPr lang="en-US" sz="3920" spc="-102" dirty="0">
                <a:solidFill>
                  <a:srgbClr val="FFFFFF"/>
                </a:solidFill>
                <a:latin typeface="Segoe UI Light"/>
              </a:rPr>
              <a:t>– The local messaging archive folder</a:t>
            </a:r>
          </a:p>
        </p:txBody>
      </p:sp>
    </p:spTree>
    <p:extLst>
      <p:ext uri="{BB962C8B-B14F-4D97-AF65-F5344CB8AC3E}">
        <p14:creationId xmlns:p14="http://schemas.microsoft.com/office/powerpoint/2010/main" val="26469539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1+#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1+#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1+#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p:bldP spid="26" grpId="0"/>
      <p:bldP spid="28" grpId="0" animBg="1"/>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384950" y="2249714"/>
            <a:ext cx="6902471" cy="4441372"/>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7233" tIns="88371" rIns="121986" bIns="88371" numCol="1" spcCol="1270" anchor="ctr" anchorCtr="0">
            <a:noAutofit/>
          </a:bodyPr>
          <a:lstStyle/>
          <a:p>
            <a:pPr marL="0" lvl="1" defTabSz="784338">
              <a:lnSpc>
                <a:spcPct val="90000"/>
              </a:lnSpc>
              <a:spcBef>
                <a:spcPct val="0"/>
              </a:spcBef>
              <a:spcAft>
                <a:spcPct val="15000"/>
              </a:spcAft>
            </a:pPr>
            <a:endParaRPr lang="en-US" sz="1961" dirty="0">
              <a:solidFill>
                <a:srgbClr val="FFFFFF"/>
              </a:solidFill>
            </a:endParaRPr>
          </a:p>
        </p:txBody>
      </p:sp>
      <p:sp>
        <p:nvSpPr>
          <p:cNvPr id="52" name="Rectangle 51"/>
          <p:cNvSpPr/>
          <p:nvPr/>
        </p:nvSpPr>
        <p:spPr>
          <a:xfrm>
            <a:off x="1047436" y="1137059"/>
            <a:ext cx="10239985" cy="982028"/>
          </a:xfrm>
          <a:prstGeom prst="rect">
            <a:avLst/>
          </a:prstGeom>
          <a:solidFill>
            <a:schemeClr val="accent3"/>
          </a:solidFill>
        </p:spPr>
        <p:txBody>
          <a:bodyPr lIns="137075" tIns="0" rIns="182769" bIns="0" anchor="ctr"/>
          <a:lstStyle/>
          <a:p>
            <a:pPr defTabSz="896350">
              <a:lnSpc>
                <a:spcPct val="90000"/>
              </a:lnSpc>
              <a:spcBef>
                <a:spcPct val="20000"/>
              </a:spcBef>
              <a:buSzPct val="90000"/>
            </a:pPr>
            <a:r>
              <a:rPr lang="en-US" sz="1600" noProof="1">
                <a:gradFill>
                  <a:gsLst>
                    <a:gs pos="1250">
                      <a:srgbClr val="FFFFFF"/>
                    </a:gs>
                    <a:gs pos="100000">
                      <a:srgbClr val="FFFFFF"/>
                    </a:gs>
                  </a:gsLst>
                  <a:lin ang="5400000" scaled="0"/>
                </a:gradFill>
                <a:latin typeface="Segoe UI"/>
              </a:rPr>
              <a:t>One of the principal needs for BizTalk Administrators is the ability to monitor the health of BizTalk environments on a regular basis and react promptly to solve any possible issues that may appear in order to keep your BizTalk Server applications accessible to your users/organization.</a:t>
            </a:r>
          </a:p>
        </p:txBody>
      </p:sp>
      <p:sp>
        <p:nvSpPr>
          <p:cNvPr id="56" name="Text Placeholder 4"/>
          <p:cNvSpPr txBox="1">
            <a:spLocks/>
          </p:cNvSpPr>
          <p:nvPr/>
        </p:nvSpPr>
        <p:spPr>
          <a:xfrm>
            <a:off x="4494017" y="2249714"/>
            <a:ext cx="6927401" cy="4441372"/>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noProof="1">
                <a:solidFill>
                  <a:schemeClr val="tx1"/>
                </a:solidFill>
                <a:latin typeface="Segoe UI Light" panose="020B0502040204020203" pitchFamily="34" charset="0"/>
                <a:cs typeface="Segoe UI Light" panose="020B0502040204020203" pitchFamily="34" charset="0"/>
              </a:rPr>
              <a:t>Monitoring </a:t>
            </a:r>
            <a:r>
              <a:rPr lang="en-US" sz="1961" b="1" noProof="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Host Instances</a:t>
            </a:r>
            <a:r>
              <a:rPr lang="en-US" sz="1961" noProof="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961" noProof="1">
                <a:solidFill>
                  <a:schemeClr val="tx1"/>
                </a:solidFill>
                <a:latin typeface="Segoe UI Light" panose="020B0502040204020203" pitchFamily="34" charset="0"/>
                <a:cs typeface="Segoe UI Light" panose="020B0502040204020203" pitchFamily="34" charset="0"/>
              </a:rPr>
              <a:t>with </a:t>
            </a:r>
            <a:r>
              <a:rPr lang="en-US" sz="1961" b="1" noProof="1">
                <a:solidFill>
                  <a:schemeClr val="tx1"/>
                </a:solidFill>
                <a:latin typeface="Segoe UI Light" panose="020B0502040204020203" pitchFamily="34" charset="0"/>
                <a:cs typeface="Segoe UI Light" panose="020B0502040204020203" pitchFamily="34" charset="0"/>
              </a:rPr>
              <a:t>Auto-Healing</a:t>
            </a:r>
            <a:r>
              <a:rPr lang="en-US" sz="1961" noProof="1">
                <a:solidFill>
                  <a:schemeClr val="tx1"/>
                </a:solidFill>
                <a:latin typeface="Segoe UI Light" panose="020B0502040204020203" pitchFamily="34" charset="0"/>
                <a:cs typeface="Segoe UI Light" panose="020B0502040204020203" pitchFamily="34" charset="0"/>
              </a:rPr>
              <a:t> capabilities</a:t>
            </a:r>
          </a:p>
          <a:p>
            <a:pPr marL="171450" indent="-171450">
              <a:buFont typeface="Arial" panose="020B0604020202020204" pitchFamily="34" charset="0"/>
              <a:buChar char="•"/>
            </a:pPr>
            <a:r>
              <a:rPr lang="en-US" sz="1200" noProof="1">
                <a:gradFill>
                  <a:gsLst>
                    <a:gs pos="1250">
                      <a:srgbClr val="FFFFFF"/>
                    </a:gs>
                    <a:gs pos="100000">
                      <a:srgbClr val="FFFFFF"/>
                    </a:gs>
                  </a:gsLst>
                  <a:lin ang="5400000" scaled="0"/>
                </a:gradFill>
                <a:latin typeface="Segoe UI"/>
                <a:hlinkClick r:id="rId3"/>
              </a:rPr>
              <a:t>https://sandroaspbiztalkblog.wordpress.com/2016/02/16/biztalk-devops-monitor-your-biztalk-environment-using-powershell-monitoring-host-instances-with-auto-healing-capabilities/</a:t>
            </a:r>
            <a:r>
              <a:rPr lang="en-US" sz="1200" noProof="1">
                <a:gradFill>
                  <a:gsLst>
                    <a:gs pos="1250">
                      <a:srgbClr val="FFFFFF"/>
                    </a:gs>
                    <a:gs pos="100000">
                      <a:srgbClr val="FFFFFF"/>
                    </a:gs>
                  </a:gsLst>
                  <a:lin ang="5400000" scaled="0"/>
                </a:gradFill>
                <a:latin typeface="Segoe UI"/>
              </a:rPr>
              <a:t> </a:t>
            </a:r>
          </a:p>
          <a:p>
            <a:endParaRPr lang="en-US" sz="784" noProof="1">
              <a:gradFill>
                <a:gsLst>
                  <a:gs pos="1250">
                    <a:srgbClr val="FFFFFF"/>
                  </a:gs>
                  <a:gs pos="100000">
                    <a:srgbClr val="FFFFFF"/>
                  </a:gs>
                </a:gsLst>
                <a:lin ang="5400000" scaled="0"/>
              </a:gradFill>
              <a:latin typeface="Segoe UI"/>
            </a:endParaRPr>
          </a:p>
          <a:p>
            <a:r>
              <a:rPr lang="en-US" sz="1961" noProof="1">
                <a:solidFill>
                  <a:schemeClr val="tx1"/>
                </a:solidFill>
                <a:latin typeface="Segoe UI Light" panose="020B0502040204020203" pitchFamily="34" charset="0"/>
                <a:cs typeface="Segoe UI Light" panose="020B0502040204020203" pitchFamily="34" charset="0"/>
              </a:rPr>
              <a:t>Monitoring </a:t>
            </a:r>
            <a:r>
              <a:rPr lang="en-US" sz="1961" b="1" noProof="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Ports</a:t>
            </a:r>
            <a:r>
              <a:rPr lang="en-US" sz="1961" noProof="1">
                <a:solidFill>
                  <a:schemeClr val="tx1"/>
                </a:solidFill>
                <a:latin typeface="Segoe UI Light" panose="020B0502040204020203" pitchFamily="34" charset="0"/>
                <a:cs typeface="Segoe UI Light" panose="020B0502040204020203" pitchFamily="34" charset="0"/>
              </a:rPr>
              <a:t> (Stopped/disabled/unelisted) with </a:t>
            </a:r>
            <a:r>
              <a:rPr lang="en-US" sz="1961" b="1" noProof="1">
                <a:solidFill>
                  <a:schemeClr val="tx1"/>
                </a:solidFill>
                <a:latin typeface="Segoe UI Light" panose="020B0502040204020203" pitchFamily="34" charset="0"/>
                <a:cs typeface="Segoe UI Light" panose="020B0502040204020203" pitchFamily="34" charset="0"/>
              </a:rPr>
              <a:t>Auto-Healing</a:t>
            </a:r>
            <a:r>
              <a:rPr lang="en-US" sz="1961" noProof="1">
                <a:solidFill>
                  <a:schemeClr val="tx1"/>
                </a:solidFill>
                <a:latin typeface="Segoe UI Light" panose="020B0502040204020203" pitchFamily="34" charset="0"/>
                <a:cs typeface="Segoe UI Light" panose="020B0502040204020203" pitchFamily="34" charset="0"/>
              </a:rPr>
              <a:t> capabilities </a:t>
            </a:r>
            <a:r>
              <a:rPr lang="en-US" sz="1200" noProof="1">
                <a:solidFill>
                  <a:schemeClr val="tx1"/>
                </a:solidFill>
                <a:latin typeface="Segoe UI Light" panose="020B0502040204020203" pitchFamily="34" charset="0"/>
                <a:cs typeface="Segoe UI Light" panose="020B0502040204020203" pitchFamily="34" charset="0"/>
              </a:rPr>
              <a:t>(</a:t>
            </a:r>
            <a:r>
              <a:rPr lang="en-US" sz="1200" noProof="1">
                <a:gradFill>
                  <a:gsLst>
                    <a:gs pos="1250">
                      <a:srgbClr val="FFFFFF"/>
                    </a:gs>
                    <a:gs pos="100000">
                      <a:srgbClr val="FFFFFF"/>
                    </a:gs>
                  </a:gsLst>
                  <a:lin ang="5400000" scaled="0"/>
                </a:gradFill>
                <a:latin typeface="Segoe UI"/>
                <a:hlinkClick r:id="rId4"/>
              </a:rPr>
              <a:t>https://goo.gl/qBEyLM/</a:t>
            </a:r>
            <a:r>
              <a:rPr lang="en-US" sz="1200" noProof="1">
                <a:gradFill>
                  <a:gsLst>
                    <a:gs pos="1250">
                      <a:srgbClr val="FFFFFF"/>
                    </a:gs>
                    <a:gs pos="100000">
                      <a:srgbClr val="FFFFFF"/>
                    </a:gs>
                  </a:gsLst>
                  <a:lin ang="5400000" scaled="0"/>
                </a:gradFill>
                <a:latin typeface="Segoe UI"/>
              </a:rPr>
              <a:t>)</a:t>
            </a:r>
          </a:p>
          <a:p>
            <a:endParaRPr lang="en-US" sz="800" noProof="1">
              <a:gradFill>
                <a:gsLst>
                  <a:gs pos="1250">
                    <a:srgbClr val="FFFFFF"/>
                  </a:gs>
                  <a:gs pos="100000">
                    <a:srgbClr val="FFFFFF"/>
                  </a:gs>
                </a:gsLst>
                <a:lin ang="5400000" scaled="0"/>
              </a:gradFill>
              <a:latin typeface="Segoe UI"/>
            </a:endParaRPr>
          </a:p>
          <a:p>
            <a:pPr lvl="0" defTabSz="914400">
              <a:lnSpc>
                <a:spcPct val="100000"/>
              </a:lnSpc>
              <a:spcBef>
                <a:spcPts val="0"/>
              </a:spcBef>
              <a:buSzTx/>
            </a:pPr>
            <a:r>
              <a:rPr lang="en-US" sz="1961" noProof="1">
                <a:solidFill>
                  <a:srgbClr val="FFFFFF"/>
                </a:solidFill>
                <a:latin typeface="Segoe UI Light" panose="020B0502040204020203" pitchFamily="34" charset="0"/>
                <a:cs typeface="Segoe UI Light" panose="020B0502040204020203" pitchFamily="34" charset="0"/>
              </a:rPr>
              <a:t>Monitoring </a:t>
            </a:r>
            <a:r>
              <a:rPr lang="en-US" sz="1961" b="1" noProof="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Suspended</a:t>
            </a:r>
            <a:r>
              <a:rPr lang="en-US" sz="1961" b="1" noProof="1">
                <a:solidFill>
                  <a:srgbClr val="FFFFFF"/>
                </a:solidFill>
                <a:latin typeface="Segoe UI Light" panose="020B0502040204020203" pitchFamily="34" charset="0"/>
                <a:cs typeface="Segoe UI Light" panose="020B0502040204020203" pitchFamily="34" charset="0"/>
              </a:rPr>
              <a:t> </a:t>
            </a:r>
            <a:r>
              <a:rPr lang="en-US" sz="1961" b="1" noProof="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Service</a:t>
            </a:r>
            <a:r>
              <a:rPr lang="en-US" sz="1961" b="1" noProof="1">
                <a:solidFill>
                  <a:srgbClr val="FFFFFF"/>
                </a:solidFill>
                <a:latin typeface="Segoe UI Light" panose="020B0502040204020203" pitchFamily="34" charset="0"/>
                <a:cs typeface="Segoe UI Light" panose="020B0502040204020203" pitchFamily="34" charset="0"/>
              </a:rPr>
              <a:t> </a:t>
            </a:r>
            <a:r>
              <a:rPr lang="en-US" sz="1961" noProof="1">
                <a:solidFill>
                  <a:srgbClr val="FFFFFF"/>
                </a:solidFill>
                <a:latin typeface="Segoe UI Light" panose="020B0502040204020203" pitchFamily="34" charset="0"/>
                <a:cs typeface="Segoe UI Light" panose="020B0502040204020203" pitchFamily="34" charset="0"/>
              </a:rPr>
              <a:t>Instances with </a:t>
            </a:r>
            <a:r>
              <a:rPr lang="en-US" sz="1961" b="1" noProof="1">
                <a:solidFill>
                  <a:srgbClr val="FFFFFF"/>
                </a:solidFill>
                <a:latin typeface="Segoe UI Light" panose="020B0502040204020203" pitchFamily="34" charset="0"/>
                <a:cs typeface="Segoe UI Light" panose="020B0502040204020203" pitchFamily="34" charset="0"/>
              </a:rPr>
              <a:t>Auto-Healing</a:t>
            </a:r>
            <a:r>
              <a:rPr lang="en-US" sz="1961" noProof="1">
                <a:solidFill>
                  <a:srgbClr val="FFFFFF"/>
                </a:solidFill>
                <a:latin typeface="Segoe UI Light" panose="020B0502040204020203" pitchFamily="34" charset="0"/>
                <a:cs typeface="Segoe UI Light" panose="020B0502040204020203" pitchFamily="34" charset="0"/>
              </a:rPr>
              <a:t> capabilities </a:t>
            </a:r>
            <a:r>
              <a:rPr lang="en-US" sz="1200" noProof="1">
                <a:solidFill>
                  <a:srgbClr val="FFFFFF"/>
                </a:solidFill>
                <a:latin typeface="Segoe UI Light" panose="020B0502040204020203" pitchFamily="34" charset="0"/>
                <a:cs typeface="Segoe UI Light" panose="020B0502040204020203" pitchFamily="34" charset="0"/>
              </a:rPr>
              <a:t>(</a:t>
            </a:r>
            <a:r>
              <a:rPr lang="en-US" sz="1200" noProof="1">
                <a:gradFill>
                  <a:gsLst>
                    <a:gs pos="1250">
                      <a:srgbClr val="FFFFFF"/>
                    </a:gs>
                    <a:gs pos="100000">
                      <a:srgbClr val="FFFFFF"/>
                    </a:gs>
                  </a:gsLst>
                  <a:lin ang="5400000" scaled="0"/>
                </a:gradFill>
                <a:latin typeface="Segoe UI"/>
                <a:hlinkClick r:id="rId5"/>
              </a:rPr>
              <a:t>https://goo.gl/pBvVGF/</a:t>
            </a:r>
            <a:r>
              <a:rPr lang="en-US" sz="1200" noProof="1">
                <a:gradFill>
                  <a:gsLst>
                    <a:gs pos="1250">
                      <a:srgbClr val="FFFFFF"/>
                    </a:gs>
                    <a:gs pos="100000">
                      <a:srgbClr val="FFFFFF"/>
                    </a:gs>
                  </a:gsLst>
                  <a:lin ang="5400000" scaled="0"/>
                </a:gradFill>
                <a:latin typeface="Segoe UI"/>
              </a:rPr>
              <a:t>)</a:t>
            </a:r>
            <a:endParaRPr lang="en-US" sz="1961" noProof="1">
              <a:gradFill>
                <a:gsLst>
                  <a:gs pos="1250">
                    <a:srgbClr val="FFFFFF"/>
                  </a:gs>
                  <a:gs pos="100000">
                    <a:srgbClr val="FFFFFF"/>
                  </a:gs>
                </a:gsLst>
                <a:lin ang="5400000" scaled="0"/>
              </a:gradFill>
              <a:latin typeface="Segoe UI"/>
            </a:endParaRPr>
          </a:p>
          <a:p>
            <a:endParaRPr lang="en-US" sz="800" noProof="1">
              <a:gradFill>
                <a:gsLst>
                  <a:gs pos="1250">
                    <a:srgbClr val="FFFFFF"/>
                  </a:gs>
                  <a:gs pos="100000">
                    <a:srgbClr val="FFFFFF"/>
                  </a:gs>
                </a:gsLst>
                <a:lin ang="5400000" scaled="0"/>
              </a:gradFill>
              <a:latin typeface="Segoe UI"/>
            </a:endParaRPr>
          </a:p>
          <a:p>
            <a:pPr lvl="0" defTabSz="914400">
              <a:lnSpc>
                <a:spcPct val="100000"/>
              </a:lnSpc>
              <a:spcBef>
                <a:spcPts val="0"/>
              </a:spcBef>
              <a:buSzTx/>
            </a:pPr>
            <a:r>
              <a:rPr lang="en-US" sz="1800" noProof="1">
                <a:solidFill>
                  <a:srgbClr val="FFFFFF"/>
                </a:solidFill>
                <a:latin typeface="Segoe UI Light" panose="020B0502040204020203" pitchFamily="34" charset="0"/>
                <a:cs typeface="Segoe UI Light" panose="020B0502040204020203" pitchFamily="34" charset="0"/>
              </a:rPr>
              <a:t>Schedule </a:t>
            </a:r>
            <a:r>
              <a:rPr lang="en-US" sz="1800" b="1" noProof="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Message Box Viewer </a:t>
            </a:r>
            <a:r>
              <a:rPr lang="en-US" sz="1800" noProof="1">
                <a:solidFill>
                  <a:srgbClr val="FFFFFF"/>
                </a:solidFill>
                <a:latin typeface="Segoe UI Light" panose="020B0502040204020203" pitchFamily="34" charset="0"/>
                <a:cs typeface="Segoe UI Light" panose="020B0502040204020203" pitchFamily="34" charset="0"/>
              </a:rPr>
              <a:t>or </a:t>
            </a:r>
            <a:r>
              <a:rPr lang="en-US" sz="1800" b="1" noProof="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BizTalk Health Monitor </a:t>
            </a:r>
            <a:r>
              <a:rPr lang="en-US" sz="1800" noProof="1">
                <a:solidFill>
                  <a:srgbClr val="FFFFFF"/>
                </a:solidFill>
                <a:latin typeface="Segoe UI Light" panose="020B0502040204020203" pitchFamily="34" charset="0"/>
                <a:cs typeface="Segoe UI Light" panose="020B0502040204020203" pitchFamily="34" charset="0"/>
              </a:rPr>
              <a:t>and customize notification alerts with PowerShell </a:t>
            </a:r>
            <a:r>
              <a:rPr lang="en-US" sz="1200" noProof="1">
                <a:solidFill>
                  <a:srgbClr val="FFFFFF"/>
                </a:solidFill>
                <a:latin typeface="Segoe UI Light" panose="020B0502040204020203" pitchFamily="34" charset="0"/>
                <a:cs typeface="Segoe UI Light" panose="020B0502040204020203" pitchFamily="34" charset="0"/>
              </a:rPr>
              <a:t>(</a:t>
            </a:r>
            <a:r>
              <a:rPr lang="en-US" sz="1200" noProof="1">
                <a:gradFill>
                  <a:gsLst>
                    <a:gs pos="1250">
                      <a:srgbClr val="FFFFFF"/>
                    </a:gs>
                    <a:gs pos="100000">
                      <a:srgbClr val="FFFFFF"/>
                    </a:gs>
                  </a:gsLst>
                  <a:lin ang="5400000" scaled="0"/>
                </a:gradFill>
                <a:latin typeface="Segoe UI"/>
                <a:hlinkClick r:id="rId6"/>
              </a:rPr>
              <a:t>https://goo.gl/rlt76y/</a:t>
            </a:r>
            <a:r>
              <a:rPr lang="en-US" sz="1200" noProof="1">
                <a:gradFill>
                  <a:gsLst>
                    <a:gs pos="1250">
                      <a:srgbClr val="FFFFFF"/>
                    </a:gs>
                    <a:gs pos="100000">
                      <a:srgbClr val="FFFFFF"/>
                    </a:gs>
                  </a:gsLst>
                  <a:lin ang="5400000" scaled="0"/>
                </a:gradFill>
                <a:latin typeface="Segoe UI"/>
              </a:rPr>
              <a:t>)</a:t>
            </a:r>
          </a:p>
          <a:p>
            <a:pPr lvl="0" defTabSz="914400">
              <a:lnSpc>
                <a:spcPct val="100000"/>
              </a:lnSpc>
              <a:spcBef>
                <a:spcPts val="0"/>
              </a:spcBef>
              <a:buSzTx/>
            </a:pPr>
            <a:endParaRPr lang="en-US" sz="800" noProof="1">
              <a:gradFill>
                <a:gsLst>
                  <a:gs pos="1250">
                    <a:srgbClr val="FFFFFF"/>
                  </a:gs>
                  <a:gs pos="100000">
                    <a:srgbClr val="FFFFFF"/>
                  </a:gs>
                </a:gsLst>
                <a:lin ang="5400000" scaled="0"/>
              </a:gradFill>
              <a:latin typeface="Segoe UI"/>
            </a:endParaRPr>
          </a:p>
          <a:p>
            <a:pPr defTabSz="914400">
              <a:lnSpc>
                <a:spcPct val="100000"/>
              </a:lnSpc>
              <a:spcBef>
                <a:spcPts val="0"/>
              </a:spcBef>
              <a:buSzTx/>
            </a:pPr>
            <a:r>
              <a:rPr lang="en-US" sz="1961" noProof="1">
                <a:solidFill>
                  <a:schemeClr val="tx1"/>
                </a:solidFill>
                <a:latin typeface="Segoe UI Light" panose="020B0502040204020203" pitchFamily="34" charset="0"/>
                <a:cs typeface="Segoe UI Light" panose="020B0502040204020203" pitchFamily="34" charset="0"/>
              </a:rPr>
              <a:t>Monitoring BizTalk </a:t>
            </a:r>
            <a:r>
              <a:rPr lang="en-US" sz="196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SQL Agent Jobs</a:t>
            </a:r>
            <a:r>
              <a:rPr lang="en-US" sz="1961" dirty="0">
                <a:solidFill>
                  <a:srgbClr val="FFFFFF"/>
                </a:solidFill>
                <a:latin typeface="Segoe UI Light" panose="020B0502040204020203" pitchFamily="34" charset="0"/>
                <a:cs typeface="Segoe UI Light" panose="020B0502040204020203" pitchFamily="34" charset="0"/>
              </a:rPr>
              <a:t> </a:t>
            </a:r>
            <a:r>
              <a:rPr lang="en-US" sz="1200" dirty="0">
                <a:solidFill>
                  <a:srgbClr val="FFFFFF"/>
                </a:solidFill>
                <a:latin typeface="Segoe UI Light" panose="020B0502040204020203" pitchFamily="34" charset="0"/>
                <a:cs typeface="Segoe UI Light" panose="020B0502040204020203" pitchFamily="34" charset="0"/>
              </a:rPr>
              <a:t>(</a:t>
            </a:r>
            <a:r>
              <a:rPr lang="en-US" sz="1200" dirty="0">
                <a:solidFill>
                  <a:srgbClr val="FFFFFF"/>
                </a:solidFill>
                <a:latin typeface="Segoe UI Light" panose="020B0502040204020203" pitchFamily="34" charset="0"/>
                <a:cs typeface="Segoe UI Light" panose="020B0502040204020203" pitchFamily="34" charset="0"/>
                <a:hlinkClick r:id="rId7"/>
              </a:rPr>
              <a:t>https://goo.gl/TLo5Az</a:t>
            </a:r>
            <a:r>
              <a:rPr lang="en-US" sz="1200" dirty="0">
                <a:solidFill>
                  <a:srgbClr val="FFFFFF"/>
                </a:solidFill>
                <a:latin typeface="Segoe UI Light" panose="020B0502040204020203" pitchFamily="34" charset="0"/>
                <a:cs typeface="Segoe UI Light" panose="020B0502040204020203" pitchFamily="34" charset="0"/>
              </a:rPr>
              <a:t>)</a:t>
            </a:r>
          </a:p>
          <a:p>
            <a:pPr defTabSz="914400">
              <a:lnSpc>
                <a:spcPct val="100000"/>
              </a:lnSpc>
              <a:spcBef>
                <a:spcPts val="0"/>
              </a:spcBef>
              <a:buSzTx/>
            </a:pPr>
            <a:endParaRPr lang="en-US" sz="800" noProof="1">
              <a:gradFill>
                <a:gsLst>
                  <a:gs pos="1250">
                    <a:srgbClr val="FFFFFF"/>
                  </a:gs>
                  <a:gs pos="100000">
                    <a:srgbClr val="FFFFFF"/>
                  </a:gs>
                </a:gsLst>
                <a:lin ang="5400000" scaled="0"/>
              </a:gradFill>
              <a:latin typeface="Segoe UI"/>
            </a:endParaRPr>
          </a:p>
          <a:p>
            <a:pPr lvl="0" defTabSz="914400">
              <a:lnSpc>
                <a:spcPct val="100000"/>
              </a:lnSpc>
              <a:spcBef>
                <a:spcPts val="0"/>
              </a:spcBef>
              <a:buSzTx/>
            </a:pPr>
            <a:r>
              <a:rPr lang="en-US" sz="1961" noProof="1">
                <a:solidFill>
                  <a:schemeClr val="tx1"/>
                </a:solidFill>
                <a:latin typeface="Segoe UI Light" panose="020B0502040204020203" pitchFamily="34" charset="0"/>
                <a:cs typeface="Segoe UI Light" panose="020B0502040204020203" pitchFamily="34" charset="0"/>
              </a:rPr>
              <a:t>Monitoring </a:t>
            </a:r>
            <a:r>
              <a:rPr lang="en-US" sz="1961" noProof="1">
                <a:gradFill>
                  <a:gsLst>
                    <a:gs pos="125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Disk Space </a:t>
            </a:r>
            <a:r>
              <a:rPr lang="en-US" sz="1200" noProof="1">
                <a:gradFill>
                  <a:gsLst>
                    <a:gs pos="1250">
                      <a:srgbClr val="FFFFFF"/>
                    </a:gs>
                    <a:gs pos="100000">
                      <a:srgbClr val="FFFFFF"/>
                    </a:gs>
                  </a:gsLst>
                  <a:lin ang="5400000" scaled="0"/>
                </a:gradFill>
                <a:latin typeface="Segoe UI"/>
              </a:rPr>
              <a:t>(https://goo.gl/AX0jq8)</a:t>
            </a:r>
          </a:p>
        </p:txBody>
      </p:sp>
      <p:sp>
        <p:nvSpPr>
          <p:cNvPr id="76" name="Freeform 75"/>
          <p:cNvSpPr/>
          <p:nvPr/>
        </p:nvSpPr>
        <p:spPr>
          <a:xfrm>
            <a:off x="1047436" y="2249714"/>
            <a:ext cx="3203517" cy="4441372"/>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5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DevOps</a:t>
            </a:r>
            <a:br>
              <a:rPr lang="en-US" sz="2549" dirty="0">
                <a:gradFill>
                  <a:gsLst>
                    <a:gs pos="0">
                      <a:srgbClr val="FFFFFF"/>
                    </a:gs>
                    <a:gs pos="100000">
                      <a:srgbClr val="FFFFFF"/>
                    </a:gs>
                  </a:gsLst>
                  <a:lin ang="5400000" scaled="0"/>
                </a:gradFill>
              </a:rPr>
            </a:br>
            <a:r>
              <a:rPr lang="en-US" sz="2549" dirty="0">
                <a:gradFill>
                  <a:gsLst>
                    <a:gs pos="0">
                      <a:srgbClr val="FFFFFF"/>
                    </a:gs>
                    <a:gs pos="100000">
                      <a:srgbClr val="FFFFFF"/>
                    </a:gs>
                  </a:gsLst>
                  <a:lin ang="5400000" scaled="0"/>
                </a:gradFill>
              </a:rPr>
              <a:t>PowerShell Samples to monitor BizTalk environments…</a:t>
            </a:r>
          </a:p>
          <a:p>
            <a:pPr defTabSz="1132933">
              <a:lnSpc>
                <a:spcPct val="90000"/>
              </a:lnSpc>
              <a:spcBef>
                <a:spcPct val="0"/>
              </a:spcBef>
              <a:spcAft>
                <a:spcPct val="35000"/>
              </a:spcAft>
            </a:pPr>
            <a:r>
              <a:rPr lang="en-US" sz="2549" dirty="0">
                <a:gradFill>
                  <a:gsLst>
                    <a:gs pos="0">
                      <a:srgbClr val="FFFFFF"/>
                    </a:gs>
                    <a:gs pos="100000">
                      <a:srgbClr val="FFFFFF"/>
                    </a:gs>
                  </a:gsLst>
                  <a:lin ang="5400000" scaled="0"/>
                </a:gradFill>
              </a:rPr>
              <a:t>… and you even can have </a:t>
            </a:r>
            <a:r>
              <a:rPr lang="en-US" sz="255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Auto Healing </a:t>
            </a:r>
            <a:r>
              <a:rPr lang="en-US" sz="2549" dirty="0">
                <a:gradFill>
                  <a:gsLst>
                    <a:gs pos="0">
                      <a:srgbClr val="FFFFFF"/>
                    </a:gs>
                    <a:gs pos="100000">
                      <a:srgbClr val="FFFFFF"/>
                    </a:gs>
                  </a:gsLst>
                  <a:lin ang="5400000" scaled="0"/>
                </a:gradFill>
              </a:rPr>
              <a:t>capabilities!</a:t>
            </a:r>
          </a:p>
        </p:txBody>
      </p:sp>
      <p:sp>
        <p:nvSpPr>
          <p:cNvPr id="8" name="Title 1"/>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ts val="6176"/>
              </a:lnSpc>
            </a:pPr>
            <a:r>
              <a:rPr lang="en-US" sz="392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#10 </a:t>
            </a:r>
            <a:r>
              <a:rPr lang="en-US" sz="3920" spc="-102" dirty="0">
                <a:solidFill>
                  <a:srgbClr val="FFFFFF"/>
                </a:solidFill>
              </a:rPr>
              <a:t>– Use PowerShell to monitor your environment</a:t>
            </a:r>
            <a:endParaRPr lang="en-US" sz="3920" spc="-102" dirty="0">
              <a:solidFill>
                <a:srgbClr val="FFFFFF"/>
              </a:solidFill>
              <a:latin typeface="Segoe UI Light"/>
            </a:endParaRPr>
          </a:p>
        </p:txBody>
      </p:sp>
    </p:spTree>
    <p:extLst>
      <p:ext uri="{BB962C8B-B14F-4D97-AF65-F5344CB8AC3E}">
        <p14:creationId xmlns:p14="http://schemas.microsoft.com/office/powerpoint/2010/main" val="3892957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1+#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1+#ppt_w/2"/>
                                          </p:val>
                                        </p:tav>
                                        <p:tav tm="100000">
                                          <p:val>
                                            <p:strVal val="#ppt_x"/>
                                          </p:val>
                                        </p:tav>
                                      </p:tavLst>
                                    </p:anim>
                                    <p:anim calcmode="lin" valueType="num">
                                      <p:cBhvr additive="base">
                                        <p:cTn id="12" dur="500" fill="hold"/>
                                        <p:tgtEl>
                                          <p:spTgt spid="5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500" fill="hold"/>
                                        <p:tgtEl>
                                          <p:spTgt spid="76"/>
                                        </p:tgtEl>
                                        <p:attrNameLst>
                                          <p:attrName>ppt_x</p:attrName>
                                        </p:attrNameLst>
                                      </p:cBhvr>
                                      <p:tavLst>
                                        <p:tav tm="0">
                                          <p:val>
                                            <p:strVal val="1+#ppt_w/2"/>
                                          </p:val>
                                        </p:tav>
                                        <p:tav tm="100000">
                                          <p:val>
                                            <p:strVal val="#ppt_x"/>
                                          </p:val>
                                        </p:tav>
                                      </p:tavLst>
                                    </p:anim>
                                    <p:anim calcmode="lin" valueType="num">
                                      <p:cBhvr additive="base">
                                        <p:cTn id="16"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6" grpId="0"/>
      <p:bldP spid="7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354" b="7354"/>
          <a:stretch/>
        </p:blipFill>
        <p:spPr>
          <a:xfrm>
            <a:off x="1" y="-30031"/>
            <a:ext cx="12192000" cy="6918062"/>
          </a:xfrm>
          <a:prstGeom prst="rect">
            <a:avLst/>
          </a:prstGeom>
        </p:spPr>
      </p:pic>
      <p:sp>
        <p:nvSpPr>
          <p:cNvPr id="4" name="Title 3"/>
          <p:cNvSpPr>
            <a:spLocks noGrp="1"/>
          </p:cNvSpPr>
          <p:nvPr>
            <p:ph type="title"/>
          </p:nvPr>
        </p:nvSpPr>
        <p:spPr>
          <a:xfrm>
            <a:off x="269239" y="1503601"/>
            <a:ext cx="11653523" cy="1796217"/>
          </a:xfrm>
        </p:spPr>
        <p:txBody>
          <a:bodyPr/>
          <a:lstStyle/>
          <a:p>
            <a:r>
              <a:rPr lang="en-US" sz="6470" dirty="0"/>
              <a:t>For… </a:t>
            </a:r>
            <a:br>
              <a:rPr lang="en-US" sz="6470" dirty="0"/>
            </a:br>
            <a:r>
              <a:rPr lang="en-US" sz="6470" dirty="0"/>
              <a:t>Developers</a:t>
            </a:r>
          </a:p>
        </p:txBody>
      </p:sp>
      <p:sp>
        <p:nvSpPr>
          <p:cNvPr id="3" name="TextBox 2"/>
          <p:cNvSpPr txBox="1"/>
          <p:nvPr/>
        </p:nvSpPr>
        <p:spPr>
          <a:xfrm>
            <a:off x="2213384" y="3674558"/>
            <a:ext cx="3697921" cy="1397653"/>
          </a:xfrm>
          <a:prstGeom prst="rect">
            <a:avLst/>
          </a:prstGeom>
          <a:noFill/>
        </p:spPr>
        <p:txBody>
          <a:bodyPr wrap="none" lIns="179285" tIns="143428" rIns="179285" bIns="143428" rtlCol="0">
            <a:spAutoFit/>
          </a:bodyPr>
          <a:lstStyle/>
          <a:p>
            <a:pPr>
              <a:lnSpc>
                <a:spcPct val="90000"/>
              </a:lnSpc>
            </a:pPr>
            <a:r>
              <a:rPr lang="en-US" sz="2000" dirty="0">
                <a:latin typeface="Segoe UI Light" pitchFamily="34" charset="0"/>
              </a:rPr>
              <a:t>…thinking in </a:t>
            </a:r>
            <a:r>
              <a:rPr lang="en-US" sz="2000" dirty="0" err="1">
                <a:latin typeface="Segoe UI Light" pitchFamily="34" charset="0"/>
              </a:rPr>
              <a:t>debatching</a:t>
            </a:r>
            <a:r>
              <a:rPr lang="en-US" sz="2000" dirty="0">
                <a:latin typeface="Segoe UI Light" pitchFamily="34" charset="0"/>
              </a:rPr>
              <a:t> mode </a:t>
            </a:r>
          </a:p>
          <a:p>
            <a:pPr>
              <a:lnSpc>
                <a:spcPct val="90000"/>
              </a:lnSpc>
            </a:pPr>
            <a:r>
              <a:rPr lang="en-US" sz="2000" dirty="0">
                <a:latin typeface="Segoe UI Light" pitchFamily="34" charset="0"/>
              </a:rPr>
              <a:t>in a unrecoverable </a:t>
            </a:r>
          </a:p>
          <a:p>
            <a:pPr>
              <a:lnSpc>
                <a:spcPct val="90000"/>
              </a:lnSpc>
            </a:pPr>
            <a:r>
              <a:rPr lang="en-US" sz="2000" dirty="0">
                <a:latin typeface="Segoe UI Light" pitchFamily="34" charset="0"/>
              </a:rPr>
              <a:t>interchange mode</a:t>
            </a:r>
          </a:p>
          <a:p>
            <a:pPr>
              <a:lnSpc>
                <a:spcPct val="90000"/>
              </a:lnSpc>
            </a:pPr>
            <a:endParaRPr lang="pt-PT" sz="2000" dirty="0">
              <a:gradFill>
                <a:gsLst>
                  <a:gs pos="2917">
                    <a:schemeClr val="tx1"/>
                  </a:gs>
                  <a:gs pos="30000">
                    <a:schemeClr val="tx1"/>
                  </a:gs>
                </a:gsLst>
                <a:lin ang="5400000" scaled="0"/>
              </a:gradFill>
            </a:endParaRPr>
          </a:p>
        </p:txBody>
      </p:sp>
      <p:sp>
        <p:nvSpPr>
          <p:cNvPr id="5" name="Title 1"/>
          <p:cNvSpPr txBox="1">
            <a:spLocks/>
          </p:cNvSpPr>
          <p:nvPr/>
        </p:nvSpPr>
        <p:spPr>
          <a:xfrm>
            <a:off x="153124" y="62777"/>
            <a:ext cx="11516362" cy="1795962"/>
          </a:xfrm>
          <a:prstGeom prst="rect">
            <a:avLst/>
          </a:prstGeom>
        </p:spPr>
        <p:txBody>
          <a:bodyPr vert="horz" wrap="square" lIns="146304" tIns="91440" rIns="146304" bIns="91440" rtlCol="0" anchor="t">
            <a:noAutofit/>
          </a:bodyPr>
          <a:lstStyle>
            <a:defPPr>
              <a:defRPr lang="en-US"/>
            </a:defPPr>
            <a:lvl1pPr defTabSz="932742">
              <a:lnSpc>
                <a:spcPct val="90000"/>
              </a:lnSpc>
              <a:spcBef>
                <a:spcPct val="0"/>
              </a:spcBef>
              <a:buNone/>
              <a:defRPr sz="6000" b="0" cap="none" spc="-102" baseline="0">
                <a:ln w="3175">
                  <a:noFill/>
                </a:ln>
                <a:solidFill>
                  <a:schemeClr val="bg1"/>
                </a:solidFill>
                <a:effectLst/>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dirty="0">
                <a:solidFill>
                  <a:schemeClr val="tx1"/>
                </a:solidFill>
                <a:latin typeface="+mj-lt"/>
                <a:ea typeface="+mn-ea"/>
                <a:cs typeface="Segoe UI" pitchFamily="34" charset="0"/>
              </a:rPr>
              <a:t>I'm a </a:t>
            </a:r>
            <a:r>
              <a:rPr lang="en-US" dirty="0">
                <a:solidFill>
                  <a:schemeClr val="tx1"/>
                </a:solidFill>
              </a:rPr>
              <a:t>Developer… </a:t>
            </a:r>
            <a:r>
              <a:rPr lang="en-US" dirty="0">
                <a:solidFill>
                  <a:schemeClr val="tx1"/>
                </a:solidFill>
                <a:latin typeface="+mj-lt"/>
                <a:ea typeface="+mn-ea"/>
                <a:cs typeface="Segoe UI" pitchFamily="34" charset="0"/>
              </a:rPr>
              <a:t>not a magician!</a:t>
            </a:r>
          </a:p>
        </p:txBody>
      </p:sp>
    </p:spTree>
    <p:extLst>
      <p:ext uri="{BB962C8B-B14F-4D97-AF65-F5344CB8AC3E}">
        <p14:creationId xmlns:p14="http://schemas.microsoft.com/office/powerpoint/2010/main" val="2619155215"/>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384950" y="4844229"/>
            <a:ext cx="6902471" cy="1479063"/>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7233" tIns="88371" rIns="121986" bIns="88371" numCol="1" spcCol="1270" anchor="ctr" anchorCtr="0">
            <a:noAutofit/>
          </a:bodyPr>
          <a:lstStyle/>
          <a:p>
            <a:pPr marL="0" lvl="1" defTabSz="784338">
              <a:lnSpc>
                <a:spcPct val="90000"/>
              </a:lnSpc>
              <a:spcBef>
                <a:spcPct val="0"/>
              </a:spcBef>
              <a:spcAft>
                <a:spcPct val="15000"/>
              </a:spcAft>
            </a:pPr>
            <a:endParaRPr lang="en-US" sz="1961" dirty="0">
              <a:solidFill>
                <a:srgbClr val="FFFFFF"/>
              </a:solidFill>
            </a:endParaRPr>
          </a:p>
        </p:txBody>
      </p:sp>
      <p:sp>
        <p:nvSpPr>
          <p:cNvPr id="52" name="Rectangle 51"/>
          <p:cNvSpPr/>
          <p:nvPr/>
        </p:nvSpPr>
        <p:spPr>
          <a:xfrm>
            <a:off x="4384950" y="1311226"/>
            <a:ext cx="6902471" cy="1764812"/>
          </a:xfrm>
          <a:prstGeom prst="rect">
            <a:avLst/>
          </a:prstGeom>
          <a:solidFill>
            <a:schemeClr val="accent3"/>
          </a:solidFill>
        </p:spPr>
        <p:txBody>
          <a:bodyPr lIns="137075" tIns="0" rIns="182769" bIns="0" anchor="ctr"/>
          <a:lstStyle/>
          <a:p>
            <a:pPr defTabSz="896350">
              <a:lnSpc>
                <a:spcPct val="90000"/>
              </a:lnSpc>
              <a:spcBef>
                <a:spcPct val="20000"/>
              </a:spcBef>
              <a:buSzPct val="90000"/>
            </a:pPr>
            <a:r>
              <a:rPr lang="en-US" sz="1961" noProof="1">
                <a:gradFill>
                  <a:gsLst>
                    <a:gs pos="1250">
                      <a:srgbClr val="FFFFFF"/>
                    </a:gs>
                    <a:gs pos="100000">
                      <a:srgbClr val="FFFFFF"/>
                    </a:gs>
                  </a:gsLst>
                  <a:lin ang="5400000" scaled="0"/>
                </a:gradFill>
                <a:latin typeface="Segoe UI"/>
              </a:rPr>
              <a:t>Create an Envelope Schema</a:t>
            </a:r>
          </a:p>
          <a:p>
            <a:pPr defTabSz="896350">
              <a:lnSpc>
                <a:spcPct val="90000"/>
              </a:lnSpc>
              <a:spcBef>
                <a:spcPct val="20000"/>
              </a:spcBef>
              <a:buSzPct val="90000"/>
            </a:pPr>
            <a:r>
              <a:rPr lang="en-US" sz="1961" noProof="1">
                <a:gradFill>
                  <a:gsLst>
                    <a:gs pos="1250">
                      <a:srgbClr val="FFFFFF"/>
                    </a:gs>
                    <a:gs pos="100000">
                      <a:srgbClr val="FFFFFF"/>
                    </a:gs>
                  </a:gsLst>
                  <a:lin ang="5400000" scaled="0"/>
                </a:gradFill>
                <a:latin typeface="Segoe UI"/>
              </a:rPr>
              <a:t>Create a Schema</a:t>
            </a:r>
          </a:p>
          <a:p>
            <a:pPr defTabSz="896350">
              <a:lnSpc>
                <a:spcPct val="90000"/>
              </a:lnSpc>
              <a:spcBef>
                <a:spcPct val="20000"/>
              </a:spcBef>
              <a:buSzPct val="90000"/>
            </a:pPr>
            <a:r>
              <a:rPr lang="en-US" sz="1961" b="1" noProof="1">
                <a:gradFill>
                  <a:gsLst>
                    <a:gs pos="1250">
                      <a:srgbClr val="FFFFFF"/>
                    </a:gs>
                    <a:gs pos="100000">
                      <a:srgbClr val="FFFFFF"/>
                    </a:gs>
                  </a:gsLst>
                  <a:lin ang="5400000" scaled="0"/>
                </a:gradFill>
                <a:latin typeface="Segoe UI"/>
              </a:rPr>
              <a:t>Create a Custom pipeline</a:t>
            </a:r>
          </a:p>
          <a:p>
            <a:pPr marL="336145" indent="-336145" defTabSz="896350">
              <a:lnSpc>
                <a:spcPct val="90000"/>
              </a:lnSpc>
              <a:spcBef>
                <a:spcPct val="20000"/>
              </a:spcBef>
              <a:buSzPct val="90000"/>
              <a:buFont typeface="Arial" panose="020B0604020202020204" pitchFamily="34" charset="0"/>
              <a:buChar char="•"/>
            </a:pPr>
            <a:r>
              <a:rPr lang="en-US" sz="1765" noProof="1">
                <a:gradFill>
                  <a:gsLst>
                    <a:gs pos="1250">
                      <a:srgbClr val="FFFFFF"/>
                    </a:gs>
                    <a:gs pos="100000">
                      <a:srgbClr val="FFFFFF"/>
                    </a:gs>
                  </a:gsLst>
                  <a:lin ang="5400000" scaled="0"/>
                </a:gradFill>
                <a:latin typeface="Segoe UI"/>
              </a:rPr>
              <a:t>usually a replica of XMLReceive pipeline </a:t>
            </a:r>
          </a:p>
        </p:txBody>
      </p:sp>
      <p:sp>
        <p:nvSpPr>
          <p:cNvPr id="53" name="Rectangle 52"/>
          <p:cNvSpPr/>
          <p:nvPr/>
        </p:nvSpPr>
        <p:spPr>
          <a:xfrm>
            <a:off x="4384950" y="3178205"/>
            <a:ext cx="6902471" cy="1556525"/>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pPr marL="168072" lvl="1" indent="-168072" defTabSz="784338">
              <a:lnSpc>
                <a:spcPct val="90000"/>
              </a:lnSpc>
              <a:spcBef>
                <a:spcPct val="0"/>
              </a:spcBef>
              <a:spcAft>
                <a:spcPct val="15000"/>
              </a:spcAft>
              <a:buFontTx/>
              <a:buChar char="••"/>
            </a:pPr>
            <a:endParaRPr lang="en-US" sz="1765" dirty="0">
              <a:solidFill>
                <a:srgbClr val="505050">
                  <a:hueOff val="0"/>
                  <a:satOff val="0"/>
                  <a:lumOff val="0"/>
                  <a:alphaOff val="0"/>
                </a:srgbClr>
              </a:solidFill>
            </a:endParaRPr>
          </a:p>
        </p:txBody>
      </p:sp>
      <p:sp>
        <p:nvSpPr>
          <p:cNvPr id="55" name="Text Placeholder 4"/>
          <p:cNvSpPr txBox="1">
            <a:spLocks/>
          </p:cNvSpPr>
          <p:nvPr/>
        </p:nvSpPr>
        <p:spPr>
          <a:xfrm>
            <a:off x="4384951" y="3190455"/>
            <a:ext cx="6902471" cy="1544274"/>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noProof="1">
                <a:gradFill>
                  <a:gsLst>
                    <a:gs pos="1250">
                      <a:srgbClr val="FFFFFF"/>
                    </a:gs>
                    <a:gs pos="100000">
                      <a:srgbClr val="FFFFFF"/>
                    </a:gs>
                  </a:gsLst>
                  <a:lin ang="5400000" scaled="0"/>
                </a:gradFill>
                <a:latin typeface="Segoe UI"/>
              </a:rPr>
              <a:t>Well you can but…</a:t>
            </a:r>
          </a:p>
          <a:p>
            <a:endParaRPr lang="en-US" sz="784" noProof="1">
              <a:gradFill>
                <a:gsLst>
                  <a:gs pos="1250">
                    <a:srgbClr val="FFFFFF"/>
                  </a:gs>
                  <a:gs pos="100000">
                    <a:srgbClr val="FFFFFF"/>
                  </a:gs>
                </a:gsLst>
                <a:lin ang="5400000" scaled="0"/>
              </a:gradFill>
              <a:latin typeface="Segoe UI"/>
            </a:endParaRPr>
          </a:p>
          <a:p>
            <a:r>
              <a:rPr lang="en-US" sz="1961" noProof="1">
                <a:gradFill>
                  <a:gsLst>
                    <a:gs pos="1250">
                      <a:srgbClr val="FFFFFF"/>
                    </a:gs>
                    <a:gs pos="100000">
                      <a:srgbClr val="FFFFFF"/>
                    </a:gs>
                  </a:gsLst>
                  <a:lin ang="5400000" scaled="0"/>
                </a:gradFill>
                <a:latin typeface="Segoe UI"/>
              </a:rPr>
              <a:t>Normally </a:t>
            </a:r>
            <a:r>
              <a:rPr lang="en-US" sz="1961" b="1" noProof="1">
                <a:gradFill>
                  <a:gsLst>
                    <a:gs pos="1250">
                      <a:srgbClr val="FFFFFF"/>
                    </a:gs>
                    <a:gs pos="100000">
                      <a:srgbClr val="FFFFFF"/>
                    </a:gs>
                  </a:gsLst>
                  <a:lin ang="5400000" scaled="0"/>
                </a:gradFill>
                <a:latin typeface="Segoe UI"/>
              </a:rPr>
              <a:t>you don’t need to create a custom pipeline</a:t>
            </a:r>
            <a:r>
              <a:rPr lang="en-US" sz="1961" noProof="1">
                <a:gradFill>
                  <a:gsLst>
                    <a:gs pos="1250">
                      <a:srgbClr val="FFFFFF"/>
                    </a:gs>
                    <a:gs pos="100000">
                      <a:srgbClr val="FFFFFF"/>
                    </a:gs>
                  </a:gsLst>
                  <a:lin ang="5400000" scaled="0"/>
                </a:gradFill>
                <a:latin typeface="Segoe UI"/>
              </a:rPr>
              <a:t> to accomplish this.</a:t>
            </a:r>
          </a:p>
        </p:txBody>
      </p:sp>
      <p:sp>
        <p:nvSpPr>
          <p:cNvPr id="56" name="Text Placeholder 4"/>
          <p:cNvSpPr txBox="1">
            <a:spLocks/>
          </p:cNvSpPr>
          <p:nvPr/>
        </p:nvSpPr>
        <p:spPr>
          <a:xfrm>
            <a:off x="4384950" y="4839073"/>
            <a:ext cx="6902471" cy="1489374"/>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noProof="1">
                <a:gradFill>
                  <a:gsLst>
                    <a:gs pos="1250">
                      <a:srgbClr val="FFFFFF"/>
                    </a:gs>
                    <a:gs pos="100000">
                      <a:srgbClr val="FFFFFF"/>
                    </a:gs>
                  </a:gsLst>
                  <a:lin ang="5400000" scaled="0"/>
                </a:gradFill>
                <a:latin typeface="Segoe UI"/>
              </a:rPr>
              <a:t>If you want to debatch and validate probably it make sense to create a Custom Pipeline, othwerwise it does make sense</a:t>
            </a:r>
          </a:p>
          <a:p>
            <a:endParaRPr lang="en-US" sz="882" b="1" noProof="1">
              <a:gradFill>
                <a:gsLst>
                  <a:gs pos="1250">
                    <a:srgbClr val="FFFFFF"/>
                  </a:gs>
                  <a:gs pos="100000">
                    <a:srgbClr val="FFFFFF"/>
                  </a:gs>
                </a:gsLst>
                <a:lin ang="5400000" scaled="0"/>
              </a:gradFill>
              <a:latin typeface="Segoe UI"/>
            </a:endParaRPr>
          </a:p>
          <a:p>
            <a:r>
              <a:rPr lang="en-US" sz="1961" b="1" noProof="1">
                <a:gradFill>
                  <a:gsLst>
                    <a:gs pos="1250">
                      <a:srgbClr val="FFFFFF"/>
                    </a:gs>
                    <a:gs pos="100000">
                      <a:srgbClr val="FFFFFF"/>
                    </a:gs>
                  </a:gsLst>
                  <a:lin ang="5400000" scaled="0"/>
                </a:gradFill>
                <a:latin typeface="Segoe UI"/>
              </a:rPr>
              <a:t>Recoverable Interchange Processing</a:t>
            </a:r>
            <a:r>
              <a:rPr lang="en-US" sz="1961" noProof="1">
                <a:gradFill>
                  <a:gsLst>
                    <a:gs pos="1250">
                      <a:srgbClr val="FFFFFF"/>
                    </a:gs>
                    <a:gs pos="100000">
                      <a:srgbClr val="FFFFFF"/>
                    </a:gs>
                  </a:gsLst>
                  <a:lin ang="5400000" scaled="0"/>
                </a:gradFill>
                <a:latin typeface="Segoe UI"/>
              </a:rPr>
              <a:t> feature.</a:t>
            </a:r>
          </a:p>
          <a:p>
            <a:r>
              <a:rPr lang="en-US" sz="588" noProof="1">
                <a:gradFill>
                  <a:gsLst>
                    <a:gs pos="1250">
                      <a:srgbClr val="FFFFFF"/>
                    </a:gs>
                    <a:gs pos="100000">
                      <a:srgbClr val="FFFFFF"/>
                    </a:gs>
                  </a:gsLst>
                  <a:lin ang="5400000" scaled="0"/>
                </a:gradFill>
                <a:latin typeface="Segoe UI"/>
              </a:rPr>
              <a:t> </a:t>
            </a:r>
          </a:p>
        </p:txBody>
      </p:sp>
      <p:sp>
        <p:nvSpPr>
          <p:cNvPr id="58" name="Freeform 57"/>
          <p:cNvSpPr/>
          <p:nvPr/>
        </p:nvSpPr>
        <p:spPr>
          <a:xfrm>
            <a:off x="1047436" y="1311226"/>
            <a:ext cx="3203517" cy="1764812"/>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rPr>
              <a:t>What developers</a:t>
            </a:r>
            <a:br>
              <a:rPr lang="en-US" sz="2549" dirty="0">
                <a:gradFill>
                  <a:gsLst>
                    <a:gs pos="0">
                      <a:srgbClr val="FFFFFF"/>
                    </a:gs>
                    <a:gs pos="100000">
                      <a:srgbClr val="FFFFFF"/>
                    </a:gs>
                  </a:gsLst>
                  <a:lin ang="5400000" scaled="0"/>
                </a:gradFill>
              </a:rPr>
            </a:br>
            <a:r>
              <a:rPr lang="en-US" sz="2549" dirty="0">
                <a:gradFill>
                  <a:gsLst>
                    <a:gs pos="0">
                      <a:srgbClr val="FFFFFF"/>
                    </a:gs>
                    <a:gs pos="100000">
                      <a:srgbClr val="FFFFFF"/>
                    </a:gs>
                  </a:gsLst>
                  <a:lin ang="5400000" scaled="0"/>
                </a:gradFill>
              </a:rPr>
              <a:t>normally do?</a:t>
            </a:r>
          </a:p>
        </p:txBody>
      </p:sp>
      <p:sp>
        <p:nvSpPr>
          <p:cNvPr id="76" name="Freeform 75"/>
          <p:cNvSpPr/>
          <p:nvPr/>
        </p:nvSpPr>
        <p:spPr>
          <a:xfrm>
            <a:off x="1047436" y="4844229"/>
            <a:ext cx="3203517" cy="1479063"/>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rPr>
              <a:t>Important</a:t>
            </a:r>
            <a:br>
              <a:rPr lang="en-US" sz="2549" dirty="0">
                <a:gradFill>
                  <a:gsLst>
                    <a:gs pos="0">
                      <a:srgbClr val="FFFFFF"/>
                    </a:gs>
                    <a:gs pos="100000">
                      <a:srgbClr val="FFFFFF"/>
                    </a:gs>
                  </a:gsLst>
                  <a:lin ang="5400000" scaled="0"/>
                </a:gradFill>
              </a:rPr>
            </a:br>
            <a:r>
              <a:rPr lang="en-US" sz="2549" dirty="0">
                <a:gradFill>
                  <a:gsLst>
                    <a:gs pos="0">
                      <a:srgbClr val="FFFFFF"/>
                    </a:gs>
                    <a:gs pos="100000">
                      <a:srgbClr val="FFFFFF"/>
                    </a:gs>
                  </a:gsLst>
                  <a:lin ang="5400000" scaled="0"/>
                </a:gradFill>
              </a:rPr>
              <a:t>considerations</a:t>
            </a:r>
          </a:p>
        </p:txBody>
      </p:sp>
      <p:sp>
        <p:nvSpPr>
          <p:cNvPr id="91" name="Freeform 90"/>
          <p:cNvSpPr/>
          <p:nvPr/>
        </p:nvSpPr>
        <p:spPr>
          <a:xfrm>
            <a:off x="1047436" y="3178204"/>
            <a:ext cx="3203517" cy="1556526"/>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rPr>
              <a:t>Do I really need</a:t>
            </a:r>
            <a:br>
              <a:rPr lang="en-US" sz="2549" dirty="0">
                <a:gradFill>
                  <a:gsLst>
                    <a:gs pos="0">
                      <a:srgbClr val="FFFFFF"/>
                    </a:gs>
                    <a:gs pos="100000">
                      <a:srgbClr val="FFFFFF"/>
                    </a:gs>
                  </a:gsLst>
                  <a:lin ang="5400000" scaled="0"/>
                </a:gradFill>
              </a:rPr>
            </a:br>
            <a:r>
              <a:rPr lang="en-US" sz="2549" dirty="0">
                <a:gradFill>
                  <a:gsLst>
                    <a:gs pos="0">
                      <a:srgbClr val="FFFFFF"/>
                    </a:gs>
                    <a:gs pos="100000">
                      <a:srgbClr val="FFFFFF"/>
                    </a:gs>
                  </a:gsLst>
                  <a:lin ang="5400000" scaled="0"/>
                </a:gradFill>
              </a:rPr>
              <a:t>to do all of this?</a:t>
            </a:r>
          </a:p>
        </p:txBody>
      </p:sp>
      <p:sp>
        <p:nvSpPr>
          <p:cNvPr id="12" name="Title 1"/>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42"/>
            <a:r>
              <a:rPr lang="en-US" sz="392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#11 </a:t>
            </a:r>
            <a:r>
              <a:rPr lang="en-US" sz="3920" spc="-102" dirty="0">
                <a:solidFill>
                  <a:srgbClr val="FFFFFF"/>
                </a:solidFill>
                <a:latin typeface="Segoe UI Light"/>
              </a:rPr>
              <a:t>– </a:t>
            </a:r>
            <a:r>
              <a:rPr lang="en-US" sz="3921" dirty="0" err="1"/>
              <a:t>Debatching</a:t>
            </a:r>
            <a:r>
              <a:rPr lang="en-US" sz="3921" dirty="0"/>
              <a:t> messages</a:t>
            </a:r>
            <a:endParaRPr lang="en-US" sz="3920" spc="-102" dirty="0">
              <a:solidFill>
                <a:srgbClr val="FFFFFF"/>
              </a:solidFill>
              <a:latin typeface="Segoe UI Light"/>
            </a:endParaRPr>
          </a:p>
        </p:txBody>
      </p:sp>
    </p:spTree>
    <p:extLst>
      <p:ext uri="{BB962C8B-B14F-4D97-AF65-F5344CB8AC3E}">
        <p14:creationId xmlns:p14="http://schemas.microsoft.com/office/powerpoint/2010/main" val="1155355910"/>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1+#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1+#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1+#ppt_w/2"/>
                                          </p:val>
                                        </p:tav>
                                        <p:tav tm="100000">
                                          <p:val>
                                            <p:strVal val="#ppt_x"/>
                                          </p:val>
                                        </p:tav>
                                      </p:tavLst>
                                    </p:anim>
                                    <p:anim calcmode="lin" valueType="num">
                                      <p:cBhvr additive="base">
                                        <p:cTn id="16" dur="50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 calcmode="lin" valueType="num">
                                      <p:cBhvr additive="base">
                                        <p:cTn id="19" dur="500" fill="hold"/>
                                        <p:tgtEl>
                                          <p:spTgt spid="76"/>
                                        </p:tgtEl>
                                        <p:attrNameLst>
                                          <p:attrName>ppt_x</p:attrName>
                                        </p:attrNameLst>
                                      </p:cBhvr>
                                      <p:tavLst>
                                        <p:tav tm="0">
                                          <p:val>
                                            <p:strVal val="1+#ppt_w/2"/>
                                          </p:val>
                                        </p:tav>
                                        <p:tav tm="100000">
                                          <p:val>
                                            <p:strVal val="#ppt_x"/>
                                          </p:val>
                                        </p:tav>
                                      </p:tavLst>
                                    </p:anim>
                                    <p:anim calcmode="lin" valueType="num">
                                      <p:cBhvr additive="base">
                                        <p:cTn id="20"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5" grpId="0"/>
      <p:bldP spid="56" grpId="0"/>
      <p:bldP spid="7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384950" y="5197192"/>
            <a:ext cx="6902471" cy="1549654"/>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7233" tIns="88371" rIns="121986" bIns="88371" numCol="1" spcCol="1270" anchor="ctr" anchorCtr="0">
            <a:noAutofit/>
          </a:bodyPr>
          <a:lstStyle/>
          <a:p>
            <a:pPr marL="0" lvl="1" defTabSz="784338">
              <a:lnSpc>
                <a:spcPct val="90000"/>
              </a:lnSpc>
              <a:spcBef>
                <a:spcPct val="0"/>
              </a:spcBef>
              <a:spcAft>
                <a:spcPct val="15000"/>
              </a:spcAft>
            </a:pPr>
            <a:endParaRPr lang="en-US" sz="1961" dirty="0">
              <a:solidFill>
                <a:srgbClr val="FFFFFF"/>
              </a:solidFill>
            </a:endParaRPr>
          </a:p>
        </p:txBody>
      </p:sp>
      <p:sp>
        <p:nvSpPr>
          <p:cNvPr id="52" name="Rectangle 51"/>
          <p:cNvSpPr/>
          <p:nvPr/>
        </p:nvSpPr>
        <p:spPr>
          <a:xfrm>
            <a:off x="4384950" y="1311226"/>
            <a:ext cx="6902471" cy="2365191"/>
          </a:xfrm>
          <a:prstGeom prst="rect">
            <a:avLst/>
          </a:prstGeom>
          <a:solidFill>
            <a:schemeClr val="accent3"/>
          </a:solidFill>
        </p:spPr>
        <p:txBody>
          <a:bodyPr lIns="137075" tIns="0" rIns="182769" bIns="0" anchor="ctr"/>
          <a:lstStyle/>
          <a:p>
            <a:pPr defTabSz="896350">
              <a:lnSpc>
                <a:spcPct val="90000"/>
              </a:lnSpc>
              <a:spcBef>
                <a:spcPct val="20000"/>
              </a:spcBef>
              <a:buSzPct val="90000"/>
            </a:pPr>
            <a:r>
              <a:rPr lang="en-US" sz="1961" b="1" noProof="1">
                <a:gradFill>
                  <a:gsLst>
                    <a:gs pos="1250">
                      <a:srgbClr val="FFFFFF"/>
                    </a:gs>
                    <a:gs pos="100000">
                      <a:srgbClr val="FFFFFF"/>
                    </a:gs>
                  </a:gsLst>
                  <a:lin ang="5400000" scaled="0"/>
                </a:gradFill>
                <a:latin typeface="Segoe UI"/>
              </a:rPr>
              <a:t>Create a Custom pipeline</a:t>
            </a:r>
          </a:p>
          <a:p>
            <a:pPr marL="336145" indent="-336145" defTabSz="896350">
              <a:lnSpc>
                <a:spcPct val="90000"/>
              </a:lnSpc>
              <a:spcBef>
                <a:spcPct val="20000"/>
              </a:spcBef>
              <a:buSzPct val="90000"/>
              <a:buFont typeface="Arial" panose="020B0604020202020204" pitchFamily="34" charset="0"/>
              <a:buChar char="•"/>
            </a:pPr>
            <a:r>
              <a:rPr lang="en-US" sz="1765" noProof="1">
                <a:gradFill>
                  <a:gsLst>
                    <a:gs pos="1250">
                      <a:srgbClr val="FFFFFF"/>
                    </a:gs>
                    <a:gs pos="100000">
                      <a:srgbClr val="FFFFFF"/>
                    </a:gs>
                  </a:gsLst>
                  <a:lin ang="5400000" scaled="0"/>
                </a:gradFill>
                <a:latin typeface="Segoe UI"/>
              </a:rPr>
              <a:t>usually a replica of XMLReceive pipeline</a:t>
            </a:r>
          </a:p>
          <a:p>
            <a:pPr marL="336145" indent="-336145" defTabSz="896350">
              <a:lnSpc>
                <a:spcPct val="90000"/>
              </a:lnSpc>
              <a:spcBef>
                <a:spcPct val="20000"/>
              </a:spcBef>
              <a:buSzPct val="90000"/>
              <a:buFont typeface="Arial" panose="020B0604020202020204" pitchFamily="34" charset="0"/>
              <a:buChar char="•"/>
            </a:pPr>
            <a:r>
              <a:rPr lang="en-US" sz="1765" noProof="1">
                <a:gradFill>
                  <a:gsLst>
                    <a:gs pos="1250">
                      <a:srgbClr val="FFFFFF"/>
                    </a:gs>
                    <a:gs pos="100000">
                      <a:srgbClr val="FFFFFF"/>
                    </a:gs>
                  </a:gsLst>
                  <a:lin ang="5400000" scaled="0"/>
                </a:gradFill>
              </a:rPr>
              <a:t>Specify the schema to validate message agains in the XML Disassembler component or </a:t>
            </a:r>
            <a:r>
              <a:rPr lang="en-US" sz="1765" noProof="1">
                <a:gradFill>
                  <a:gsLst>
                    <a:gs pos="1250">
                      <a:srgbClr val="FFFFFF"/>
                    </a:gs>
                    <a:gs pos="100000">
                      <a:srgbClr val="FFFFFF"/>
                    </a:gs>
                  </a:gsLst>
                  <a:lin ang="5400000" scaled="0"/>
                </a:gradFill>
                <a:latin typeface="Segoe UI"/>
              </a:rPr>
              <a:t>add it a “XML validator” component inside the “Validate” stage </a:t>
            </a:r>
          </a:p>
          <a:p>
            <a:pPr defTabSz="896350">
              <a:lnSpc>
                <a:spcPct val="90000"/>
              </a:lnSpc>
              <a:spcBef>
                <a:spcPct val="20000"/>
              </a:spcBef>
              <a:buSzPct val="90000"/>
            </a:pPr>
            <a:r>
              <a:rPr lang="en-US" sz="1961" b="1" noProof="1">
                <a:gradFill>
                  <a:gsLst>
                    <a:gs pos="1250">
                      <a:srgbClr val="FFFFFF"/>
                    </a:gs>
                    <a:gs pos="100000">
                      <a:srgbClr val="FFFFFF"/>
                    </a:gs>
                  </a:gsLst>
                  <a:lin ang="5400000" scaled="0"/>
                </a:gradFill>
              </a:rPr>
              <a:t>Create a Custom pipeline</a:t>
            </a:r>
          </a:p>
          <a:p>
            <a:pPr marL="336145" indent="-336145" defTabSz="896350">
              <a:lnSpc>
                <a:spcPct val="90000"/>
              </a:lnSpc>
              <a:spcBef>
                <a:spcPct val="20000"/>
              </a:spcBef>
              <a:buSzPct val="90000"/>
              <a:buFont typeface="Arial" panose="020B0604020202020204" pitchFamily="34" charset="0"/>
              <a:buChar char="•"/>
            </a:pPr>
            <a:r>
              <a:rPr lang="en-US" sz="1765" noProof="1">
                <a:gradFill>
                  <a:gsLst>
                    <a:gs pos="1250">
                      <a:srgbClr val="FFFFFF"/>
                    </a:gs>
                    <a:gs pos="100000">
                      <a:srgbClr val="FFFFFF"/>
                    </a:gs>
                  </a:gsLst>
                  <a:lin ang="5400000" scaled="0"/>
                </a:gradFill>
              </a:rPr>
              <a:t>And add it a “Flat file disassembler” component inside the “Disassemble” stage </a:t>
            </a:r>
          </a:p>
        </p:txBody>
      </p:sp>
      <p:sp>
        <p:nvSpPr>
          <p:cNvPr id="53" name="Rectangle 52"/>
          <p:cNvSpPr/>
          <p:nvPr/>
        </p:nvSpPr>
        <p:spPr>
          <a:xfrm>
            <a:off x="4384950" y="3781963"/>
            <a:ext cx="6902471" cy="1309682"/>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pPr marL="168072" lvl="1" indent="-168072" defTabSz="784338">
              <a:lnSpc>
                <a:spcPct val="90000"/>
              </a:lnSpc>
              <a:spcBef>
                <a:spcPct val="0"/>
              </a:spcBef>
              <a:spcAft>
                <a:spcPct val="15000"/>
              </a:spcAft>
              <a:buFontTx/>
              <a:buChar char="••"/>
            </a:pPr>
            <a:endParaRPr lang="en-US" sz="1568" dirty="0">
              <a:solidFill>
                <a:srgbClr val="505050">
                  <a:hueOff val="0"/>
                  <a:satOff val="0"/>
                  <a:lumOff val="0"/>
                  <a:alphaOff val="0"/>
                </a:srgbClr>
              </a:solidFill>
            </a:endParaRPr>
          </a:p>
        </p:txBody>
      </p:sp>
      <p:sp>
        <p:nvSpPr>
          <p:cNvPr id="55" name="Text Placeholder 4"/>
          <p:cNvSpPr txBox="1">
            <a:spLocks/>
          </p:cNvSpPr>
          <p:nvPr/>
        </p:nvSpPr>
        <p:spPr>
          <a:xfrm>
            <a:off x="4384951" y="3794214"/>
            <a:ext cx="6902471" cy="1297432"/>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noProof="1">
                <a:gradFill>
                  <a:gsLst>
                    <a:gs pos="1250">
                      <a:srgbClr val="FFFFFF"/>
                    </a:gs>
                    <a:gs pos="100000">
                      <a:srgbClr val="FFFFFF"/>
                    </a:gs>
                  </a:gsLst>
                  <a:lin ang="5400000" scaled="0"/>
                </a:gradFill>
                <a:latin typeface="Segoe UI"/>
              </a:rPr>
              <a:t>Well you can but…</a:t>
            </a:r>
          </a:p>
          <a:p>
            <a:r>
              <a:rPr lang="en-US" sz="1961" noProof="1">
                <a:gradFill>
                  <a:gsLst>
                    <a:gs pos="1250">
                      <a:srgbClr val="FFFFFF"/>
                    </a:gs>
                    <a:gs pos="100000">
                      <a:srgbClr val="FFFFFF"/>
                    </a:gs>
                  </a:gsLst>
                  <a:lin ang="5400000" scaled="0"/>
                </a:gradFill>
                <a:latin typeface="Segoe UI"/>
              </a:rPr>
              <a:t>Normally </a:t>
            </a:r>
            <a:r>
              <a:rPr lang="en-US" sz="1961" b="1" noProof="1">
                <a:gradFill>
                  <a:gsLst>
                    <a:gs pos="1250">
                      <a:srgbClr val="FFFFFF"/>
                    </a:gs>
                    <a:gs pos="100000">
                      <a:srgbClr val="FFFFFF"/>
                    </a:gs>
                  </a:gsLst>
                  <a:lin ang="5400000" scaled="0"/>
                </a:gradFill>
                <a:latin typeface="Segoe UI"/>
              </a:rPr>
              <a:t>you don’t need to create again and again in every project a custom pipeline</a:t>
            </a:r>
            <a:r>
              <a:rPr lang="en-US" sz="1961" noProof="1">
                <a:gradFill>
                  <a:gsLst>
                    <a:gs pos="1250">
                      <a:srgbClr val="FFFFFF"/>
                    </a:gs>
                    <a:gs pos="100000">
                      <a:srgbClr val="FFFFFF"/>
                    </a:gs>
                  </a:gsLst>
                  <a:lin ang="5400000" scaled="0"/>
                </a:gradFill>
                <a:latin typeface="Segoe UI"/>
              </a:rPr>
              <a:t> to accomplish this.</a:t>
            </a:r>
          </a:p>
        </p:txBody>
      </p:sp>
      <p:sp>
        <p:nvSpPr>
          <p:cNvPr id="56" name="Text Placeholder 4"/>
          <p:cNvSpPr txBox="1">
            <a:spLocks/>
          </p:cNvSpPr>
          <p:nvPr/>
        </p:nvSpPr>
        <p:spPr>
          <a:xfrm>
            <a:off x="4384950" y="5186881"/>
            <a:ext cx="6902471" cy="1559966"/>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b="1" noProof="1">
                <a:gradFill>
                  <a:gsLst>
                    <a:gs pos="1250">
                      <a:srgbClr val="FFFFFF"/>
                    </a:gs>
                    <a:gs pos="100000">
                      <a:srgbClr val="FFFFFF"/>
                    </a:gs>
                  </a:gsLst>
                  <a:lin ang="5400000" scaled="0"/>
                </a:gradFill>
                <a:latin typeface="Segoe UI"/>
              </a:rPr>
              <a:t>Create a generic custom pipeline </a:t>
            </a:r>
            <a:r>
              <a:rPr lang="en-US" sz="1961" noProof="1">
                <a:gradFill>
                  <a:gsLst>
                    <a:gs pos="1250">
                      <a:srgbClr val="FFFFFF"/>
                    </a:gs>
                    <a:gs pos="100000">
                      <a:srgbClr val="FFFFFF"/>
                    </a:gs>
                  </a:gsLst>
                  <a:lin ang="5400000" scaled="0"/>
                </a:gradFill>
                <a:latin typeface="Segoe UI"/>
              </a:rPr>
              <a:t>like the “XMLReceive” or a generic “FlatFileReceive” </a:t>
            </a:r>
            <a:r>
              <a:rPr lang="en-US" sz="1961" dirty="0">
                <a:gradFill>
                  <a:gsLst>
                    <a:gs pos="1250">
                      <a:srgbClr val="FFFFFF"/>
                    </a:gs>
                    <a:gs pos="100000">
                      <a:srgbClr val="FFFFFF"/>
                    </a:gs>
                  </a:gsLst>
                  <a:lin ang="5400000" scaled="0"/>
                </a:gradFill>
                <a:latin typeface="Segoe UI"/>
              </a:rPr>
              <a:t>and reuse it whenever you need</a:t>
            </a:r>
          </a:p>
          <a:p>
            <a:r>
              <a:rPr lang="en-US" sz="784" noProof="1">
                <a:gradFill>
                  <a:gsLst>
                    <a:gs pos="1250">
                      <a:srgbClr val="FFFFFF"/>
                    </a:gs>
                    <a:gs pos="100000">
                      <a:srgbClr val="FFFFFF"/>
                    </a:gs>
                  </a:gsLst>
                  <a:lin ang="5400000" scaled="0"/>
                </a:gradFill>
                <a:latin typeface="Segoe UI"/>
              </a:rPr>
              <a:t> </a:t>
            </a:r>
          </a:p>
          <a:p>
            <a:r>
              <a:rPr lang="en-US" sz="1961" dirty="0">
                <a:solidFill>
                  <a:schemeClr val="tx1"/>
                </a:solidFill>
                <a:latin typeface="Segoe UI Light" pitchFamily="34" charset="0"/>
              </a:rPr>
              <a:t>Or use the standard pipelines a</a:t>
            </a:r>
            <a:r>
              <a:rPr lang="en-US" sz="1961" noProof="1">
                <a:gradFill>
                  <a:gsLst>
                    <a:gs pos="1250">
                      <a:srgbClr val="FFFFFF"/>
                    </a:gs>
                    <a:gs pos="100000">
                      <a:srgbClr val="FFFFFF"/>
                    </a:gs>
                  </a:gsLst>
                  <a:lin ang="5400000" scaled="0"/>
                </a:gradFill>
                <a:latin typeface="Segoe UI"/>
              </a:rPr>
              <a:t>nd change the settings at runtime </a:t>
            </a:r>
          </a:p>
          <a:p>
            <a:r>
              <a:rPr lang="en-US" sz="588" noProof="1">
                <a:gradFill>
                  <a:gsLst>
                    <a:gs pos="1250">
                      <a:srgbClr val="FFFFFF"/>
                    </a:gs>
                    <a:gs pos="100000">
                      <a:srgbClr val="FFFFFF"/>
                    </a:gs>
                  </a:gsLst>
                  <a:lin ang="5400000" scaled="0"/>
                </a:gradFill>
                <a:latin typeface="Segoe UI"/>
              </a:rPr>
              <a:t> </a:t>
            </a:r>
          </a:p>
        </p:txBody>
      </p:sp>
      <p:sp>
        <p:nvSpPr>
          <p:cNvPr id="58" name="Freeform 57"/>
          <p:cNvSpPr/>
          <p:nvPr/>
        </p:nvSpPr>
        <p:spPr>
          <a:xfrm>
            <a:off x="1047436" y="1311226"/>
            <a:ext cx="3203517" cy="2365191"/>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rPr>
              <a:t>What developers</a:t>
            </a:r>
            <a:br>
              <a:rPr lang="en-US" sz="2549" dirty="0">
                <a:gradFill>
                  <a:gsLst>
                    <a:gs pos="0">
                      <a:srgbClr val="FFFFFF"/>
                    </a:gs>
                    <a:gs pos="100000">
                      <a:srgbClr val="FFFFFF"/>
                    </a:gs>
                  </a:gsLst>
                  <a:lin ang="5400000" scaled="0"/>
                </a:gradFill>
              </a:rPr>
            </a:br>
            <a:r>
              <a:rPr lang="en-US" sz="2549" dirty="0">
                <a:gradFill>
                  <a:gsLst>
                    <a:gs pos="0">
                      <a:srgbClr val="FFFFFF"/>
                    </a:gs>
                    <a:gs pos="100000">
                      <a:srgbClr val="FFFFFF"/>
                    </a:gs>
                  </a:gsLst>
                  <a:lin ang="5400000" scaled="0"/>
                </a:gradFill>
              </a:rPr>
              <a:t>normally do?</a:t>
            </a:r>
          </a:p>
        </p:txBody>
      </p:sp>
      <p:sp>
        <p:nvSpPr>
          <p:cNvPr id="76" name="Freeform 75"/>
          <p:cNvSpPr/>
          <p:nvPr/>
        </p:nvSpPr>
        <p:spPr>
          <a:xfrm>
            <a:off x="1047436" y="5197192"/>
            <a:ext cx="3203517" cy="1549655"/>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rPr>
              <a:t>What you can</a:t>
            </a:r>
            <a:br>
              <a:rPr lang="en-US" sz="2549" dirty="0">
                <a:gradFill>
                  <a:gsLst>
                    <a:gs pos="0">
                      <a:srgbClr val="FFFFFF"/>
                    </a:gs>
                    <a:gs pos="100000">
                      <a:srgbClr val="FFFFFF"/>
                    </a:gs>
                  </a:gsLst>
                  <a:lin ang="5400000" scaled="0"/>
                </a:gradFill>
              </a:rPr>
            </a:br>
            <a:r>
              <a:rPr lang="en-US" sz="2549" dirty="0">
                <a:gradFill>
                  <a:gsLst>
                    <a:gs pos="0">
                      <a:srgbClr val="FFFFFF"/>
                    </a:gs>
                    <a:gs pos="100000">
                      <a:srgbClr val="FFFFFF"/>
                    </a:gs>
                  </a:gsLst>
                  <a:lin ang="5400000" scaled="0"/>
                </a:gradFill>
              </a:rPr>
              <a:t>use?</a:t>
            </a:r>
          </a:p>
        </p:txBody>
      </p:sp>
      <p:sp>
        <p:nvSpPr>
          <p:cNvPr id="91" name="Freeform 90"/>
          <p:cNvSpPr/>
          <p:nvPr/>
        </p:nvSpPr>
        <p:spPr>
          <a:xfrm>
            <a:off x="1047436" y="3781963"/>
            <a:ext cx="3203517" cy="1309683"/>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rPr>
              <a:t>Do I really need</a:t>
            </a:r>
            <a:br>
              <a:rPr lang="en-US" sz="2549" dirty="0">
                <a:gradFill>
                  <a:gsLst>
                    <a:gs pos="0">
                      <a:srgbClr val="FFFFFF"/>
                    </a:gs>
                    <a:gs pos="100000">
                      <a:srgbClr val="FFFFFF"/>
                    </a:gs>
                  </a:gsLst>
                  <a:lin ang="5400000" scaled="0"/>
                </a:gradFill>
              </a:rPr>
            </a:br>
            <a:r>
              <a:rPr lang="en-US" sz="2549" dirty="0">
                <a:gradFill>
                  <a:gsLst>
                    <a:gs pos="0">
                      <a:srgbClr val="FFFFFF"/>
                    </a:gs>
                    <a:gs pos="100000">
                      <a:srgbClr val="FFFFFF"/>
                    </a:gs>
                  </a:gsLst>
                  <a:lin ang="5400000" scaled="0"/>
                </a:gradFill>
              </a:rPr>
              <a:t>to do this?</a:t>
            </a:r>
          </a:p>
        </p:txBody>
      </p:sp>
      <p:sp>
        <p:nvSpPr>
          <p:cNvPr id="11" name="Title 1"/>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42"/>
            <a:r>
              <a:rPr lang="en-US" sz="392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#12 </a:t>
            </a:r>
            <a:r>
              <a:rPr lang="en-US" sz="3920" spc="-102" dirty="0">
                <a:solidFill>
                  <a:srgbClr val="FFFFFF"/>
                </a:solidFill>
                <a:latin typeface="Segoe UI Light"/>
              </a:rPr>
              <a:t>– </a:t>
            </a:r>
            <a:r>
              <a:rPr lang="en-US" sz="3921" dirty="0"/>
              <a:t>Validate XML Messages or converting Flat Files</a:t>
            </a:r>
            <a:endParaRPr lang="en-US" sz="3920" spc="-102" dirty="0">
              <a:solidFill>
                <a:srgbClr val="FFFFFF"/>
              </a:solidFill>
              <a:latin typeface="Segoe UI Light"/>
            </a:endParaRPr>
          </a:p>
        </p:txBody>
      </p:sp>
    </p:spTree>
    <p:extLst>
      <p:ext uri="{BB962C8B-B14F-4D97-AF65-F5344CB8AC3E}">
        <p14:creationId xmlns:p14="http://schemas.microsoft.com/office/powerpoint/2010/main" val="70073712"/>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1+#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1+#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1+#ppt_w/2"/>
                                          </p:val>
                                        </p:tav>
                                        <p:tav tm="100000">
                                          <p:val>
                                            <p:strVal val="#ppt_x"/>
                                          </p:val>
                                        </p:tav>
                                      </p:tavLst>
                                    </p:anim>
                                    <p:anim calcmode="lin" valueType="num">
                                      <p:cBhvr additive="base">
                                        <p:cTn id="16" dur="50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 calcmode="lin" valueType="num">
                                      <p:cBhvr additive="base">
                                        <p:cTn id="19" dur="500" fill="hold"/>
                                        <p:tgtEl>
                                          <p:spTgt spid="76"/>
                                        </p:tgtEl>
                                        <p:attrNameLst>
                                          <p:attrName>ppt_x</p:attrName>
                                        </p:attrNameLst>
                                      </p:cBhvr>
                                      <p:tavLst>
                                        <p:tav tm="0">
                                          <p:val>
                                            <p:strVal val="1+#ppt_w/2"/>
                                          </p:val>
                                        </p:tav>
                                        <p:tav tm="100000">
                                          <p:val>
                                            <p:strVal val="#ppt_x"/>
                                          </p:val>
                                        </p:tav>
                                      </p:tavLst>
                                    </p:anim>
                                    <p:anim calcmode="lin" valueType="num">
                                      <p:cBhvr additive="base">
                                        <p:cTn id="20"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5" grpId="0"/>
      <p:bldP spid="56" grpId="0"/>
      <p:bldP spid="7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384950" y="4438258"/>
            <a:ext cx="6902471" cy="1885033"/>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7233" tIns="88371" rIns="121986" bIns="88371" numCol="1" spcCol="1270" anchor="ctr" anchorCtr="0">
            <a:noAutofit/>
          </a:bodyPr>
          <a:lstStyle/>
          <a:p>
            <a:pPr marL="0" lvl="1" defTabSz="784338">
              <a:lnSpc>
                <a:spcPct val="90000"/>
              </a:lnSpc>
              <a:spcBef>
                <a:spcPct val="0"/>
              </a:spcBef>
              <a:spcAft>
                <a:spcPct val="15000"/>
              </a:spcAft>
            </a:pPr>
            <a:endParaRPr lang="en-US" sz="1961" dirty="0">
              <a:solidFill>
                <a:srgbClr val="FFFFFF"/>
              </a:solidFill>
            </a:endParaRPr>
          </a:p>
        </p:txBody>
      </p:sp>
      <p:sp>
        <p:nvSpPr>
          <p:cNvPr id="52" name="Rectangle 51"/>
          <p:cNvSpPr/>
          <p:nvPr/>
        </p:nvSpPr>
        <p:spPr>
          <a:xfrm>
            <a:off x="4384950" y="1311226"/>
            <a:ext cx="6902471" cy="2964884"/>
          </a:xfrm>
          <a:prstGeom prst="rect">
            <a:avLst/>
          </a:prstGeom>
          <a:solidFill>
            <a:schemeClr val="accent3"/>
          </a:solidFill>
        </p:spPr>
        <p:txBody>
          <a:bodyPr lIns="137075" tIns="0" rIns="182769" bIns="0" anchor="ctr"/>
          <a:lstStyle/>
          <a:p>
            <a:r>
              <a:rPr lang="en-US" sz="2353" noProof="1">
                <a:gradFill>
                  <a:gsLst>
                    <a:gs pos="1250">
                      <a:srgbClr val="FFFFFF"/>
                    </a:gs>
                    <a:gs pos="100000">
                      <a:srgbClr val="FFFFFF"/>
                    </a:gs>
                  </a:gsLst>
                  <a:lin ang="5400000" scaled="0"/>
                </a:gradFill>
              </a:rPr>
              <a:t>Whenever it’s possible avoid using orchestrations</a:t>
            </a:r>
          </a:p>
          <a:p>
            <a:endParaRPr lang="en-US" sz="784" noProof="1">
              <a:gradFill>
                <a:gsLst>
                  <a:gs pos="1250">
                    <a:srgbClr val="FFFFFF"/>
                  </a:gs>
                  <a:gs pos="100000">
                    <a:srgbClr val="FFFFFF"/>
                  </a:gs>
                </a:gsLst>
                <a:lin ang="5400000" scaled="0"/>
              </a:gradFill>
            </a:endParaRPr>
          </a:p>
          <a:p>
            <a:r>
              <a:rPr lang="en-US" sz="2353" noProof="1">
                <a:gradFill>
                  <a:gsLst>
                    <a:gs pos="1250">
                      <a:srgbClr val="FFFFFF"/>
                    </a:gs>
                    <a:gs pos="100000">
                      <a:srgbClr val="FFFFFF"/>
                    </a:gs>
                  </a:gsLst>
                  <a:lin ang="5400000" scaled="0"/>
                </a:gradFill>
              </a:rPr>
              <a:t>You don’t need orchestrations to perform a simple insert, delete, update or select using WCF-SQL</a:t>
            </a:r>
          </a:p>
          <a:p>
            <a:endParaRPr lang="en-US" sz="784" noProof="1">
              <a:gradFill>
                <a:gsLst>
                  <a:gs pos="1250">
                    <a:srgbClr val="FFFFFF"/>
                  </a:gs>
                  <a:gs pos="100000">
                    <a:srgbClr val="FFFFFF"/>
                  </a:gs>
                </a:gsLst>
                <a:lin ang="5400000" scaled="0"/>
              </a:gradFill>
            </a:endParaRPr>
          </a:p>
          <a:p>
            <a:r>
              <a:rPr lang="en-US" sz="2353" noProof="1">
                <a:gradFill>
                  <a:gsLst>
                    <a:gs pos="1250">
                      <a:srgbClr val="FFFFFF"/>
                    </a:gs>
                    <a:gs pos="100000">
                      <a:srgbClr val="FFFFFF"/>
                    </a:gs>
                  </a:gsLst>
                  <a:lin ang="5400000" scaled="0"/>
                </a:gradFill>
              </a:rPr>
              <a:t>You don’t need orchestrations to send an IDoc or invoke a SAP RFC</a:t>
            </a:r>
          </a:p>
        </p:txBody>
      </p:sp>
      <p:sp>
        <p:nvSpPr>
          <p:cNvPr id="56" name="Text Placeholder 4"/>
          <p:cNvSpPr txBox="1">
            <a:spLocks/>
          </p:cNvSpPr>
          <p:nvPr/>
        </p:nvSpPr>
        <p:spPr>
          <a:xfrm>
            <a:off x="4384950" y="4427947"/>
            <a:ext cx="6902471" cy="1895345"/>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noProof="1">
                <a:gradFill>
                  <a:gsLst>
                    <a:gs pos="1250">
                      <a:srgbClr val="FFFFFF"/>
                    </a:gs>
                    <a:gs pos="100000">
                      <a:srgbClr val="FFFFFF"/>
                    </a:gs>
                  </a:gsLst>
                  <a:lin ang="5400000" scaled="0"/>
                </a:gradFill>
                <a:latin typeface="Segoe UI"/>
              </a:rPr>
              <a:t>Create a generic custom pipeline and pipeline component </a:t>
            </a:r>
            <a:r>
              <a:rPr lang="en-US" sz="2353" noProof="1">
                <a:gradFill>
                  <a:gsLst>
                    <a:gs pos="1250">
                      <a:srgbClr val="FFFFFF"/>
                    </a:gs>
                    <a:gs pos="100000">
                      <a:srgbClr val="FFFFFF"/>
                    </a:gs>
                  </a:gsLst>
                  <a:lin ang="5400000" scaled="0"/>
                </a:gradFill>
                <a:latin typeface="Segoe UI"/>
              </a:rPr>
              <a:t>to promote the </a:t>
            </a:r>
            <a:r>
              <a:rPr lang="en-US" sz="2353" b="1" noProof="1">
                <a:gradFill>
                  <a:gsLst>
                    <a:gs pos="1250">
                      <a:srgbClr val="FFFFFF"/>
                    </a:gs>
                    <a:gs pos="100000">
                      <a:srgbClr val="FFFFFF"/>
                    </a:gs>
                  </a:gsLst>
                  <a:lin ang="5400000" scaled="0"/>
                </a:gradFill>
                <a:latin typeface="Segoe UI"/>
              </a:rPr>
              <a:t>BTS.Operation</a:t>
            </a:r>
            <a:r>
              <a:rPr lang="en-US" sz="2353" noProof="1">
                <a:gradFill>
                  <a:gsLst>
                    <a:gs pos="1250">
                      <a:srgbClr val="FFFFFF"/>
                    </a:gs>
                    <a:gs pos="100000">
                      <a:srgbClr val="FFFFFF"/>
                    </a:gs>
                  </a:gsLst>
                  <a:lin ang="5400000" scaled="0"/>
                </a:gradFill>
                <a:latin typeface="Segoe UI"/>
              </a:rPr>
              <a:t> property</a:t>
            </a:r>
          </a:p>
        </p:txBody>
      </p:sp>
      <p:sp>
        <p:nvSpPr>
          <p:cNvPr id="58" name="Freeform 57"/>
          <p:cNvSpPr/>
          <p:nvPr/>
        </p:nvSpPr>
        <p:spPr>
          <a:xfrm>
            <a:off x="1047436" y="1311226"/>
            <a:ext cx="3203517" cy="2964884"/>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353" b="1" dirty="0">
                <a:gradFill>
                  <a:gsLst>
                    <a:gs pos="0">
                      <a:srgbClr val="FFFFFF"/>
                    </a:gs>
                    <a:gs pos="100000">
                      <a:srgbClr val="FFFFFF"/>
                    </a:gs>
                  </a:gsLst>
                  <a:lin ang="5400000" scaled="0"/>
                </a:gradFill>
              </a:rPr>
              <a:t>You don’t need </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orchestrations to use LOB adapters!</a:t>
            </a:r>
          </a:p>
          <a:p>
            <a:pPr defTabSz="1132933">
              <a:lnSpc>
                <a:spcPct val="90000"/>
              </a:lnSpc>
              <a:spcBef>
                <a:spcPct val="0"/>
              </a:spcBef>
              <a:spcAft>
                <a:spcPct val="35000"/>
              </a:spcAft>
            </a:pPr>
            <a:endParaRPr lang="en-US" sz="784" dirty="0">
              <a:gradFill>
                <a:gsLst>
                  <a:gs pos="0">
                    <a:srgbClr val="FFFFFF"/>
                  </a:gs>
                  <a:gs pos="100000">
                    <a:srgbClr val="FFFFFF"/>
                  </a:gs>
                </a:gsLst>
                <a:lin ang="5400000" scaled="0"/>
              </a:gradFill>
            </a:endParaRPr>
          </a:p>
          <a:p>
            <a:pPr defTabSz="1132933">
              <a:lnSpc>
                <a:spcPct val="90000"/>
              </a:lnSpc>
              <a:spcBef>
                <a:spcPct val="0"/>
              </a:spcBef>
              <a:spcAft>
                <a:spcPct val="35000"/>
              </a:spcAft>
            </a:pPr>
            <a:r>
              <a:rPr lang="en-US" sz="2353" b="1" dirty="0">
                <a:gradFill>
                  <a:gsLst>
                    <a:gs pos="0">
                      <a:srgbClr val="FFFFFF"/>
                    </a:gs>
                    <a:gs pos="100000">
                      <a:srgbClr val="FFFFFF"/>
                    </a:gs>
                  </a:gsLst>
                  <a:lin ang="5400000" scaled="0"/>
                </a:gradFill>
              </a:rPr>
              <a:t>You don’t need </a:t>
            </a:r>
            <a:br>
              <a:rPr lang="en-US" sz="2353" dirty="0">
                <a:gradFill>
                  <a:gsLst>
                    <a:gs pos="0">
                      <a:srgbClr val="FFFFFF"/>
                    </a:gs>
                    <a:gs pos="100000">
                      <a:srgbClr val="FFFFFF"/>
                    </a:gs>
                  </a:gsLst>
                  <a:lin ang="5400000" scaled="0"/>
                </a:gradFill>
              </a:rPr>
            </a:br>
            <a:r>
              <a:rPr lang="en-US" sz="2353" dirty="0">
                <a:gradFill>
                  <a:gsLst>
                    <a:gs pos="0">
                      <a:srgbClr val="FFFFFF"/>
                    </a:gs>
                    <a:gs pos="100000">
                      <a:srgbClr val="FFFFFF"/>
                    </a:gs>
                  </a:gsLst>
                  <a:lin ang="5400000" scaled="0"/>
                </a:gradFill>
              </a:rPr>
              <a:t>orchestrations for request/response scenarios!</a:t>
            </a:r>
          </a:p>
        </p:txBody>
      </p:sp>
      <p:sp>
        <p:nvSpPr>
          <p:cNvPr id="76" name="Freeform 75"/>
          <p:cNvSpPr/>
          <p:nvPr/>
        </p:nvSpPr>
        <p:spPr>
          <a:xfrm>
            <a:off x="1047436" y="4438258"/>
            <a:ext cx="3203517" cy="1885034"/>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rPr>
              <a:t>What you can</a:t>
            </a:r>
            <a:br>
              <a:rPr lang="en-US" sz="2549" dirty="0">
                <a:gradFill>
                  <a:gsLst>
                    <a:gs pos="0">
                      <a:srgbClr val="FFFFFF"/>
                    </a:gs>
                    <a:gs pos="100000">
                      <a:srgbClr val="FFFFFF"/>
                    </a:gs>
                  </a:gsLst>
                  <a:lin ang="5400000" scaled="0"/>
                </a:gradFill>
              </a:rPr>
            </a:br>
            <a:r>
              <a:rPr lang="en-US" sz="2549" dirty="0">
                <a:gradFill>
                  <a:gsLst>
                    <a:gs pos="0">
                      <a:srgbClr val="FFFFFF"/>
                    </a:gs>
                    <a:gs pos="100000">
                      <a:srgbClr val="FFFFFF"/>
                    </a:gs>
                  </a:gsLst>
                  <a:lin ang="5400000" scaled="0"/>
                </a:gradFill>
              </a:rPr>
              <a:t>do/use?</a:t>
            </a:r>
          </a:p>
        </p:txBody>
      </p:sp>
      <p:sp>
        <p:nvSpPr>
          <p:cNvPr id="8" name="Title 1"/>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42"/>
            <a:r>
              <a:rPr lang="en-US" sz="392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#13 </a:t>
            </a:r>
            <a:r>
              <a:rPr lang="en-US" sz="3920" spc="-102" dirty="0">
                <a:solidFill>
                  <a:srgbClr val="FFFFFF"/>
                </a:solidFill>
                <a:latin typeface="Segoe UI Light"/>
              </a:rPr>
              <a:t>– </a:t>
            </a:r>
            <a:r>
              <a:rPr lang="en-US" sz="3921" dirty="0"/>
              <a:t>Request-Response CBR with LOB operations</a:t>
            </a:r>
            <a:endParaRPr lang="en-US" sz="3920" spc="-102" dirty="0">
              <a:solidFill>
                <a:srgbClr val="FFFFFF"/>
              </a:solidFill>
              <a:latin typeface="Segoe UI Light"/>
            </a:endParaRPr>
          </a:p>
        </p:txBody>
      </p:sp>
    </p:spTree>
    <p:extLst>
      <p:ext uri="{BB962C8B-B14F-4D97-AF65-F5344CB8AC3E}">
        <p14:creationId xmlns:p14="http://schemas.microsoft.com/office/powerpoint/2010/main" val="3733332749"/>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1+#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1+#ppt_w/2"/>
                                          </p:val>
                                        </p:tav>
                                        <p:tav tm="100000">
                                          <p:val>
                                            <p:strVal val="#ppt_x"/>
                                          </p:val>
                                        </p:tav>
                                      </p:tavLst>
                                    </p:anim>
                                    <p:anim calcmode="lin" valueType="num">
                                      <p:cBhvr additive="base">
                                        <p:cTn id="12" dur="500" fill="hold"/>
                                        <p:tgtEl>
                                          <p:spTgt spid="5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500" fill="hold"/>
                                        <p:tgtEl>
                                          <p:spTgt spid="76"/>
                                        </p:tgtEl>
                                        <p:attrNameLst>
                                          <p:attrName>ppt_x</p:attrName>
                                        </p:attrNameLst>
                                      </p:cBhvr>
                                      <p:tavLst>
                                        <p:tav tm="0">
                                          <p:val>
                                            <p:strVal val="1+#ppt_w/2"/>
                                          </p:val>
                                        </p:tav>
                                        <p:tav tm="100000">
                                          <p:val>
                                            <p:strVal val="#ppt_x"/>
                                          </p:val>
                                        </p:tav>
                                      </p:tavLst>
                                    </p:anim>
                                    <p:anim calcmode="lin" valueType="num">
                                      <p:cBhvr additive="base">
                                        <p:cTn id="16"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6" grpId="0"/>
      <p:bldP spid="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a:spLocks noGrp="1"/>
          </p:cNvSpPr>
          <p:nvPr>
            <p:ph type="title"/>
          </p:nvPr>
        </p:nvSpPr>
        <p:spPr>
          <a:xfrm>
            <a:off x="269241" y="289957"/>
            <a:ext cx="11655840" cy="899537"/>
          </a:xfrm>
        </p:spPr>
        <p:txBody>
          <a:bodyPr vert="horz" wrap="square" lIns="143428" tIns="89642" rIns="143428" bIns="89642" rtlCol="0" anchor="t">
            <a:noAutofit/>
          </a:bodyPr>
          <a:lstStyle/>
          <a:p>
            <a:pPr defTabSz="932742"/>
            <a:r>
              <a:rPr lang="en-US" sz="392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#14 </a:t>
            </a:r>
            <a:r>
              <a:rPr lang="en-US" sz="3920" spc="-102" dirty="0">
                <a:solidFill>
                  <a:srgbClr val="FFFFFF"/>
                </a:solidFill>
                <a:latin typeface="Segoe UI Light"/>
              </a:rPr>
              <a:t>– Migrating Maps</a:t>
            </a:r>
          </a:p>
        </p:txBody>
      </p:sp>
      <p:sp>
        <p:nvSpPr>
          <p:cNvPr id="8" name="Rectangle 7"/>
          <p:cNvSpPr/>
          <p:nvPr/>
        </p:nvSpPr>
        <p:spPr>
          <a:xfrm>
            <a:off x="4384950" y="5065485"/>
            <a:ext cx="6902471" cy="1469584"/>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7233" tIns="88371" rIns="121986" bIns="88371" numCol="1" spcCol="1270" anchor="ctr" anchorCtr="0">
            <a:noAutofit/>
          </a:bodyPr>
          <a:lstStyle/>
          <a:p>
            <a:pPr marL="0" lvl="1" defTabSz="784338">
              <a:lnSpc>
                <a:spcPct val="90000"/>
              </a:lnSpc>
              <a:spcBef>
                <a:spcPct val="0"/>
              </a:spcBef>
              <a:spcAft>
                <a:spcPct val="15000"/>
              </a:spcAft>
            </a:pPr>
            <a:endParaRPr lang="en-US" sz="1961" dirty="0">
              <a:solidFill>
                <a:srgbClr val="FFFFFF"/>
              </a:solidFill>
            </a:endParaRPr>
          </a:p>
        </p:txBody>
      </p:sp>
      <p:sp>
        <p:nvSpPr>
          <p:cNvPr id="9" name="Rectangle 8"/>
          <p:cNvSpPr/>
          <p:nvPr/>
        </p:nvSpPr>
        <p:spPr>
          <a:xfrm>
            <a:off x="4384950" y="1311226"/>
            <a:ext cx="6902471" cy="2184210"/>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endParaRPr lang="en-US" sz="1765" noProof="1">
              <a:gradFill>
                <a:gsLst>
                  <a:gs pos="1250">
                    <a:srgbClr val="FFFFFF"/>
                  </a:gs>
                  <a:gs pos="100000">
                    <a:srgbClr val="FFFFFF"/>
                  </a:gs>
                </a:gsLst>
                <a:lin ang="5400000" scaled="0"/>
              </a:gradFill>
              <a:latin typeface="Segoe UI"/>
            </a:endParaRPr>
          </a:p>
        </p:txBody>
      </p:sp>
      <p:sp>
        <p:nvSpPr>
          <p:cNvPr id="10" name="Rectangle 9"/>
          <p:cNvSpPr/>
          <p:nvPr/>
        </p:nvSpPr>
        <p:spPr>
          <a:xfrm>
            <a:off x="4384949" y="3599115"/>
            <a:ext cx="6902471" cy="1362691"/>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pPr marL="168072" lvl="1" indent="-168072" defTabSz="784338">
              <a:lnSpc>
                <a:spcPct val="90000"/>
              </a:lnSpc>
              <a:spcBef>
                <a:spcPct val="0"/>
              </a:spcBef>
              <a:spcAft>
                <a:spcPct val="15000"/>
              </a:spcAft>
              <a:buFontTx/>
              <a:buChar char="••"/>
            </a:pPr>
            <a:endParaRPr lang="en-US" sz="1765" dirty="0">
              <a:solidFill>
                <a:srgbClr val="505050">
                  <a:hueOff val="0"/>
                  <a:satOff val="0"/>
                  <a:lumOff val="0"/>
                  <a:alphaOff val="0"/>
                </a:srgbClr>
              </a:solidFill>
            </a:endParaRPr>
          </a:p>
        </p:txBody>
      </p:sp>
      <p:sp>
        <p:nvSpPr>
          <p:cNvPr id="11" name="Text Placeholder 4"/>
          <p:cNvSpPr txBox="1">
            <a:spLocks/>
          </p:cNvSpPr>
          <p:nvPr/>
        </p:nvSpPr>
        <p:spPr>
          <a:xfrm>
            <a:off x="4384951" y="3611364"/>
            <a:ext cx="6902470" cy="1350442"/>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0" dirty="0">
                <a:latin typeface="+mn-lt"/>
              </a:rPr>
              <a:t>Will lose the many performance and memory usage improvements provided by the </a:t>
            </a:r>
            <a:r>
              <a:rPr lang="en-US" sz="1960" dirty="0" err="1">
                <a:latin typeface="+mn-lt"/>
              </a:rPr>
              <a:t>XSLCompiledTransform</a:t>
            </a:r>
            <a:r>
              <a:rPr lang="en-US" sz="1960" dirty="0">
                <a:latin typeface="+mn-lt"/>
              </a:rPr>
              <a:t> class</a:t>
            </a:r>
            <a:endParaRPr lang="en-US" sz="1960" noProof="1">
              <a:gradFill>
                <a:gsLst>
                  <a:gs pos="1250">
                    <a:srgbClr val="FFFFFF"/>
                  </a:gs>
                  <a:gs pos="100000">
                    <a:srgbClr val="FFFFFF"/>
                  </a:gs>
                </a:gsLst>
                <a:lin ang="5400000" scaled="0"/>
              </a:gradFill>
              <a:latin typeface="+mn-lt"/>
            </a:endParaRPr>
          </a:p>
        </p:txBody>
      </p:sp>
      <p:sp>
        <p:nvSpPr>
          <p:cNvPr id="12" name="Text Placeholder 4"/>
          <p:cNvSpPr txBox="1">
            <a:spLocks/>
          </p:cNvSpPr>
          <p:nvPr/>
        </p:nvSpPr>
        <p:spPr>
          <a:xfrm>
            <a:off x="4384950" y="5065485"/>
            <a:ext cx="6902471" cy="1469583"/>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0" dirty="0">
                <a:latin typeface="+mn-lt"/>
              </a:rPr>
              <a:t>Backward compatibility option to use </a:t>
            </a:r>
            <a:r>
              <a:rPr lang="en-US" sz="1960" dirty="0" err="1">
                <a:latin typeface="Segoe UI Black" panose="020B0A02040204020203" pitchFamily="34" charset="0"/>
                <a:ea typeface="Segoe UI Black" panose="020B0A02040204020203" pitchFamily="34" charset="0"/>
                <a:cs typeface="Segoe UI Black" panose="020B0A02040204020203" pitchFamily="34" charset="0"/>
              </a:rPr>
              <a:t>XslTransform</a:t>
            </a:r>
            <a:r>
              <a:rPr lang="en-US" sz="1960" dirty="0">
                <a:latin typeface="+mn-lt"/>
              </a:rPr>
              <a:t> instead of </a:t>
            </a:r>
            <a:r>
              <a:rPr lang="en-US" sz="1960" dirty="0" err="1">
                <a:latin typeface="Segoe UI Black" panose="020B0A02040204020203" pitchFamily="34" charset="0"/>
                <a:ea typeface="Segoe UI Black" panose="020B0A02040204020203" pitchFamily="34" charset="0"/>
                <a:cs typeface="Segoe UI Black" panose="020B0A02040204020203" pitchFamily="34" charset="0"/>
              </a:rPr>
              <a:t>XslCompileTransform</a:t>
            </a:r>
            <a:r>
              <a:rPr lang="en-US" sz="1960" dirty="0">
                <a:latin typeface="+mn-lt"/>
              </a:rPr>
              <a:t> is available at map level</a:t>
            </a:r>
          </a:p>
          <a:p>
            <a:endParaRPr lang="en-US" sz="1960" noProof="1">
              <a:latin typeface="+mn-lt"/>
            </a:endParaRPr>
          </a:p>
          <a:p>
            <a:endParaRPr lang="en-US" sz="1960" noProof="1">
              <a:latin typeface="+mn-lt"/>
            </a:endParaRPr>
          </a:p>
        </p:txBody>
      </p:sp>
      <p:sp>
        <p:nvSpPr>
          <p:cNvPr id="13" name="Freeform 12"/>
          <p:cNvSpPr/>
          <p:nvPr/>
        </p:nvSpPr>
        <p:spPr>
          <a:xfrm>
            <a:off x="1047436" y="1311226"/>
            <a:ext cx="3203517" cy="218421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000" b="1" dirty="0" err="1">
                <a:gradFill>
                  <a:gsLst>
                    <a:gs pos="0">
                      <a:srgbClr val="FFFFFF"/>
                    </a:gs>
                    <a:gs pos="100000">
                      <a:srgbClr val="FFFFFF"/>
                    </a:gs>
                  </a:gsLst>
                  <a:lin ang="5400000" scaled="0"/>
                </a:gradFill>
              </a:rPr>
              <a:t>XslCompiledTransform</a:t>
            </a:r>
            <a:r>
              <a:rPr lang="en-US" sz="2353" b="1" dirty="0">
                <a:gradFill>
                  <a:gsLst>
                    <a:gs pos="0">
                      <a:srgbClr val="FFFFFF"/>
                    </a:gs>
                    <a:gs pos="100000">
                      <a:srgbClr val="FFFFFF"/>
                    </a:gs>
                  </a:gsLst>
                  <a:lin ang="5400000" scaled="0"/>
                </a:gradFill>
              </a:rPr>
              <a:t> </a:t>
            </a:r>
            <a:r>
              <a:rPr lang="en-US" sz="2549" dirty="0">
                <a:gradFill>
                  <a:gsLst>
                    <a:gs pos="0">
                      <a:srgbClr val="FFFFFF"/>
                    </a:gs>
                    <a:gs pos="100000">
                      <a:srgbClr val="FFFFFF"/>
                    </a:gs>
                  </a:gsLst>
                  <a:lin ang="5400000" scaled="0"/>
                </a:gradFill>
              </a:rPr>
              <a:t>is not compatible with my maps!</a:t>
            </a:r>
          </a:p>
        </p:txBody>
      </p:sp>
      <p:sp>
        <p:nvSpPr>
          <p:cNvPr id="14" name="Freeform 13"/>
          <p:cNvSpPr/>
          <p:nvPr/>
        </p:nvSpPr>
        <p:spPr>
          <a:xfrm>
            <a:off x="1047436" y="5065485"/>
            <a:ext cx="3203517" cy="1469584"/>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rPr>
              <a:t>And the answer is</a:t>
            </a:r>
            <a:br>
              <a:rPr lang="en-US" sz="2549" dirty="0">
                <a:gradFill>
                  <a:gsLst>
                    <a:gs pos="0">
                      <a:srgbClr val="FFFFFF"/>
                    </a:gs>
                    <a:gs pos="100000">
                      <a:srgbClr val="FFFFFF"/>
                    </a:gs>
                  </a:gsLst>
                  <a:lin ang="5400000" scaled="0"/>
                </a:gradFill>
              </a:rPr>
            </a:br>
            <a:r>
              <a:rPr lang="en-US" sz="2549" dirty="0">
                <a:gradFill>
                  <a:gsLst>
                    <a:gs pos="0">
                      <a:srgbClr val="FFFFFF"/>
                    </a:gs>
                    <a:gs pos="100000">
                      <a:srgbClr val="FFFFFF"/>
                    </a:gs>
                  </a:gsLst>
                  <a:lin ang="5400000" scaled="0"/>
                </a:gradFill>
              </a:rPr>
              <a:t>install BTS 2013R2 CU2!</a:t>
            </a:r>
          </a:p>
        </p:txBody>
      </p:sp>
      <p:sp>
        <p:nvSpPr>
          <p:cNvPr id="15" name="Freeform 14"/>
          <p:cNvSpPr/>
          <p:nvPr/>
        </p:nvSpPr>
        <p:spPr>
          <a:xfrm>
            <a:off x="1047435" y="3599115"/>
            <a:ext cx="3203517" cy="1362691"/>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rPr>
              <a:t>The problem</a:t>
            </a:r>
            <a:br>
              <a:rPr lang="en-US" sz="2549" dirty="0">
                <a:gradFill>
                  <a:gsLst>
                    <a:gs pos="0">
                      <a:srgbClr val="FFFFFF"/>
                    </a:gs>
                    <a:gs pos="100000">
                      <a:srgbClr val="FFFFFF"/>
                    </a:gs>
                  </a:gsLst>
                  <a:lin ang="5400000" scaled="0"/>
                </a:gradFill>
              </a:rPr>
            </a:br>
            <a:r>
              <a:rPr lang="en-US" sz="2549" dirty="0">
                <a:gradFill>
                  <a:gsLst>
                    <a:gs pos="0">
                      <a:srgbClr val="FFFFFF"/>
                    </a:gs>
                    <a:gs pos="100000">
                      <a:srgbClr val="FFFFFF"/>
                    </a:gs>
                  </a:gsLst>
                  <a:lin ang="5400000" scaled="0"/>
                </a:gradFill>
              </a:rPr>
              <a:t>with this approach is?</a:t>
            </a:r>
          </a:p>
        </p:txBody>
      </p:sp>
      <p:sp>
        <p:nvSpPr>
          <p:cNvPr id="28" name="Text Placeholder 4"/>
          <p:cNvSpPr txBox="1">
            <a:spLocks/>
          </p:cNvSpPr>
          <p:nvPr/>
        </p:nvSpPr>
        <p:spPr>
          <a:xfrm>
            <a:off x="4384950" y="1305866"/>
            <a:ext cx="6902471" cy="2189570"/>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960" noProof="1">
                <a:gradFill>
                  <a:gsLst>
                    <a:gs pos="1250">
                      <a:srgbClr val="FFFFFF"/>
                    </a:gs>
                    <a:gs pos="100000">
                      <a:srgbClr val="FFFFFF"/>
                    </a:gs>
                  </a:gsLst>
                  <a:lin ang="5400000" scaled="0"/>
                </a:gradFill>
                <a:latin typeface="Segoe UI"/>
              </a:rPr>
              <a:t>You can consider configuring the transformations in “the old fashioned way” by adding DWORD UseXslTransform with value 1.</a:t>
            </a:r>
          </a:p>
          <a:p>
            <a:pPr marL="171450" indent="-171450">
              <a:buFont typeface="Arial" panose="020B0604020202020204" pitchFamily="34" charset="0"/>
              <a:buChar char="•"/>
            </a:pPr>
            <a:r>
              <a:rPr lang="en-US" sz="1600" dirty="0"/>
              <a:t>For 64 bit BizTalk host instances: HKLM\SOFTWARE\Microsoft\BizTalk Server\3.0\Configuration</a:t>
            </a:r>
          </a:p>
          <a:p>
            <a:pPr marL="171450" indent="-171450">
              <a:buFont typeface="Arial" panose="020B0604020202020204" pitchFamily="34" charset="0"/>
              <a:buChar char="•"/>
            </a:pPr>
            <a:r>
              <a:rPr lang="en-US" sz="1600" dirty="0"/>
              <a:t>For 32 bit BizTalk host instances and Visual Studio’s Test Map functionality: HKLM\SOFTWARE\Wow6432Node\Microsoft\BizTalk Server\3.0\Configuration</a:t>
            </a:r>
          </a:p>
        </p:txBody>
      </p:sp>
      <p:pic>
        <p:nvPicPr>
          <p:cNvPr id="2" name="Picture 1"/>
          <p:cNvPicPr>
            <a:picLocks noChangeAspect="1"/>
          </p:cNvPicPr>
          <p:nvPr/>
        </p:nvPicPr>
        <p:blipFill>
          <a:blip r:embed="rId3"/>
          <a:stretch>
            <a:fillRect/>
          </a:stretch>
        </p:blipFill>
        <p:spPr>
          <a:xfrm>
            <a:off x="5591991" y="5786421"/>
            <a:ext cx="4488386" cy="708693"/>
          </a:xfrm>
          <a:prstGeom prst="rect">
            <a:avLst/>
          </a:prstGeom>
        </p:spPr>
      </p:pic>
    </p:spTree>
    <p:extLst>
      <p:ext uri="{BB962C8B-B14F-4D97-AF65-F5344CB8AC3E}">
        <p14:creationId xmlns:p14="http://schemas.microsoft.com/office/powerpoint/2010/main" val="12184630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2" grpId="0"/>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69241" y="289957"/>
            <a:ext cx="11655840" cy="899537"/>
          </a:xfrm>
        </p:spPr>
        <p:txBody>
          <a:bodyPr vert="horz" wrap="square" lIns="143428" tIns="89642" rIns="143428" bIns="89642" rtlCol="0" anchor="t">
            <a:noAutofit/>
          </a:bodyPr>
          <a:lstStyle/>
          <a:p>
            <a:pPr defTabSz="932742"/>
            <a:r>
              <a:rPr lang="en-US" sz="392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#14 </a:t>
            </a:r>
            <a:r>
              <a:rPr lang="en-US" sz="3920" spc="-102" dirty="0">
                <a:solidFill>
                  <a:srgbClr val="FFFFFF"/>
                </a:solidFill>
                <a:latin typeface="Segoe UI Light"/>
              </a:rPr>
              <a:t>– Migrating Maps</a:t>
            </a:r>
          </a:p>
        </p:txBody>
      </p:sp>
      <p:pic>
        <p:nvPicPr>
          <p:cNvPr id="5" name="Picture 4"/>
          <p:cNvPicPr>
            <a:picLocks noChangeAspect="1"/>
          </p:cNvPicPr>
          <p:nvPr/>
        </p:nvPicPr>
        <p:blipFill>
          <a:blip r:embed="rId2"/>
          <a:stretch>
            <a:fillRect/>
          </a:stretch>
        </p:blipFill>
        <p:spPr>
          <a:xfrm>
            <a:off x="2066653" y="1189494"/>
            <a:ext cx="8058695" cy="2287060"/>
          </a:xfrm>
          <a:prstGeom prst="rect">
            <a:avLst/>
          </a:prstGeom>
        </p:spPr>
      </p:pic>
      <p:sp>
        <p:nvSpPr>
          <p:cNvPr id="6" name="Rectangle 5"/>
          <p:cNvSpPr/>
          <p:nvPr/>
        </p:nvSpPr>
        <p:spPr>
          <a:xfrm>
            <a:off x="4384949" y="3599115"/>
            <a:ext cx="6902471" cy="1362691"/>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pPr marL="168072" lvl="1" indent="-168072" defTabSz="784338">
              <a:lnSpc>
                <a:spcPct val="90000"/>
              </a:lnSpc>
              <a:spcBef>
                <a:spcPct val="0"/>
              </a:spcBef>
              <a:spcAft>
                <a:spcPct val="15000"/>
              </a:spcAft>
              <a:buFontTx/>
              <a:buChar char="••"/>
            </a:pPr>
            <a:endParaRPr lang="en-US" sz="1765" dirty="0">
              <a:solidFill>
                <a:srgbClr val="505050">
                  <a:hueOff val="0"/>
                  <a:satOff val="0"/>
                  <a:lumOff val="0"/>
                  <a:alphaOff val="0"/>
                </a:srgbClr>
              </a:solidFill>
            </a:endParaRPr>
          </a:p>
        </p:txBody>
      </p:sp>
      <p:sp>
        <p:nvSpPr>
          <p:cNvPr id="7" name="Text Placeholder 4"/>
          <p:cNvSpPr txBox="1">
            <a:spLocks/>
          </p:cNvSpPr>
          <p:nvPr/>
        </p:nvSpPr>
        <p:spPr>
          <a:xfrm>
            <a:off x="4384951" y="3611364"/>
            <a:ext cx="6902470" cy="1350442"/>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0" dirty="0">
                <a:latin typeface="+mn-lt"/>
              </a:rPr>
              <a:t>You cannot test your maps inside Visual Studio if you </a:t>
            </a:r>
            <a:r>
              <a:rPr lang="en-US" sz="1960" dirty="0"/>
              <a:t>use </a:t>
            </a:r>
            <a:r>
              <a:rPr lang="en-US" sz="1960" dirty="0" err="1">
                <a:latin typeface="Segoe UI Black" panose="020B0A02040204020203" pitchFamily="34" charset="0"/>
                <a:ea typeface="Segoe UI Black" panose="020B0A02040204020203" pitchFamily="34" charset="0"/>
                <a:cs typeface="Segoe UI Black" panose="020B0A02040204020203" pitchFamily="34" charset="0"/>
              </a:rPr>
              <a:t>XslTransform</a:t>
            </a:r>
            <a:r>
              <a:rPr lang="en-US" sz="1960" dirty="0"/>
              <a:t> compatibility option!</a:t>
            </a:r>
          </a:p>
          <a:p>
            <a:endParaRPr lang="en-US" sz="1960" noProof="1">
              <a:gradFill>
                <a:gsLst>
                  <a:gs pos="1250">
                    <a:srgbClr val="FFFFFF"/>
                  </a:gs>
                  <a:gs pos="100000">
                    <a:srgbClr val="FFFFFF"/>
                  </a:gs>
                </a:gsLst>
                <a:lin ang="5400000" scaled="0"/>
              </a:gradFill>
              <a:latin typeface="+mn-lt"/>
            </a:endParaRPr>
          </a:p>
          <a:p>
            <a:r>
              <a:rPr lang="en-US" sz="1960" noProof="1">
                <a:gradFill>
                  <a:gsLst>
                    <a:gs pos="1250">
                      <a:srgbClr val="FFFFFF"/>
                    </a:gs>
                    <a:gs pos="100000">
                      <a:srgbClr val="FFFFFF"/>
                    </a:gs>
                  </a:gsLst>
                  <a:lin ang="5400000" scaled="0"/>
                </a:gradFill>
                <a:latin typeface="+mn-lt"/>
              </a:rPr>
              <a:t>So, </a:t>
            </a:r>
            <a:r>
              <a:rPr lang="en-US" sz="1960" noProof="1">
                <a:gradFill>
                  <a:gsLst>
                    <a:gs pos="125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WHAT’S THE POINT OF USING IT</a:t>
            </a:r>
            <a:r>
              <a:rPr lang="en-US" sz="1960" noProof="1">
                <a:gradFill>
                  <a:gsLst>
                    <a:gs pos="1250">
                      <a:srgbClr val="FFFFFF"/>
                    </a:gs>
                    <a:gs pos="100000">
                      <a:srgbClr val="FFFFFF"/>
                    </a:gs>
                  </a:gsLst>
                  <a:lin ang="5400000" scaled="0"/>
                </a:gradFill>
                <a:latin typeface="+mn-lt"/>
              </a:rPr>
              <a:t>?</a:t>
            </a:r>
          </a:p>
        </p:txBody>
      </p:sp>
      <p:sp>
        <p:nvSpPr>
          <p:cNvPr id="8" name="Freeform 7"/>
          <p:cNvSpPr/>
          <p:nvPr/>
        </p:nvSpPr>
        <p:spPr>
          <a:xfrm>
            <a:off x="1047435" y="3599115"/>
            <a:ext cx="3203517" cy="1362691"/>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rPr>
              <a:t>The problem</a:t>
            </a:r>
            <a:br>
              <a:rPr lang="en-US" sz="2549" dirty="0">
                <a:gradFill>
                  <a:gsLst>
                    <a:gs pos="0">
                      <a:srgbClr val="FFFFFF"/>
                    </a:gs>
                    <a:gs pos="100000">
                      <a:srgbClr val="FFFFFF"/>
                    </a:gs>
                  </a:gsLst>
                  <a:lin ang="5400000" scaled="0"/>
                </a:gradFill>
              </a:rPr>
            </a:br>
            <a:r>
              <a:rPr lang="en-US" sz="2549" dirty="0">
                <a:gradFill>
                  <a:gsLst>
                    <a:gs pos="0">
                      <a:srgbClr val="FFFFFF"/>
                    </a:gs>
                    <a:gs pos="100000">
                      <a:srgbClr val="FFFFFF"/>
                    </a:gs>
                  </a:gsLst>
                  <a:lin ang="5400000" scaled="0"/>
                </a:gradFill>
              </a:rPr>
              <a:t>with this approach is?</a:t>
            </a:r>
          </a:p>
        </p:txBody>
      </p:sp>
      <p:sp>
        <p:nvSpPr>
          <p:cNvPr id="9" name="Rectangle 8"/>
          <p:cNvSpPr/>
          <p:nvPr/>
        </p:nvSpPr>
        <p:spPr>
          <a:xfrm>
            <a:off x="4384950" y="5065485"/>
            <a:ext cx="6902471" cy="1469584"/>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7233" tIns="88371" rIns="121986" bIns="88371" numCol="1" spcCol="1270" anchor="ctr" anchorCtr="0">
            <a:noAutofit/>
          </a:bodyPr>
          <a:lstStyle/>
          <a:p>
            <a:pPr marL="0" lvl="1" defTabSz="784338">
              <a:lnSpc>
                <a:spcPct val="90000"/>
              </a:lnSpc>
              <a:spcBef>
                <a:spcPct val="0"/>
              </a:spcBef>
              <a:spcAft>
                <a:spcPct val="15000"/>
              </a:spcAft>
            </a:pPr>
            <a:endParaRPr lang="en-US" sz="1961" dirty="0">
              <a:solidFill>
                <a:srgbClr val="FFFFFF"/>
              </a:solidFill>
            </a:endParaRPr>
          </a:p>
        </p:txBody>
      </p:sp>
      <p:sp>
        <p:nvSpPr>
          <p:cNvPr id="10" name="Text Placeholder 4"/>
          <p:cNvSpPr txBox="1">
            <a:spLocks/>
          </p:cNvSpPr>
          <p:nvPr/>
        </p:nvSpPr>
        <p:spPr>
          <a:xfrm>
            <a:off x="4384950" y="5065485"/>
            <a:ext cx="6902471" cy="1469583"/>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0" dirty="0">
                <a:latin typeface="+mn-lt"/>
              </a:rPr>
              <a:t>You may </a:t>
            </a:r>
            <a:r>
              <a:rPr lang="en-US" sz="1960" dirty="0">
                <a:latin typeface="Segoe UI Black" panose="020B0A02040204020203" pitchFamily="34" charset="0"/>
                <a:ea typeface="Segoe UI Black" panose="020B0A02040204020203" pitchFamily="34" charset="0"/>
                <a:cs typeface="Segoe UI Black" panose="020B0A02040204020203" pitchFamily="34" charset="0"/>
              </a:rPr>
              <a:t>loose more time adjusting </a:t>
            </a:r>
            <a:r>
              <a:rPr lang="en-US" sz="1960" dirty="0">
                <a:latin typeface="+mn-lt"/>
              </a:rPr>
              <a:t>the maps to the new engine… it </a:t>
            </a:r>
            <a:r>
              <a:rPr lang="en-US" sz="1960" dirty="0">
                <a:latin typeface="Segoe UI Black" panose="020B0A02040204020203" pitchFamily="34" charset="0"/>
                <a:ea typeface="Segoe UI Black" panose="020B0A02040204020203" pitchFamily="34" charset="0"/>
                <a:cs typeface="Segoe UI Black" panose="020B0A02040204020203" pitchFamily="34" charset="0"/>
              </a:rPr>
              <a:t>will be painful</a:t>
            </a:r>
            <a:r>
              <a:rPr lang="en-US" sz="1960" dirty="0">
                <a:latin typeface="+mn-lt"/>
              </a:rPr>
              <a:t> must of the times… but it’s the </a:t>
            </a:r>
            <a:r>
              <a:rPr lang="en-US" sz="1960" dirty="0">
                <a:latin typeface="Segoe UI Black" panose="020B0A02040204020203" pitchFamily="34" charset="0"/>
                <a:ea typeface="Segoe UI Black" panose="020B0A02040204020203" pitchFamily="34" charset="0"/>
                <a:cs typeface="Segoe UI Black" panose="020B0A02040204020203" pitchFamily="34" charset="0"/>
              </a:rPr>
              <a:t>best way </a:t>
            </a:r>
            <a:r>
              <a:rPr lang="en-US" sz="1960" dirty="0">
                <a:latin typeface="+mn-lt"/>
              </a:rPr>
              <a:t>that we have for now.</a:t>
            </a:r>
          </a:p>
        </p:txBody>
      </p:sp>
      <p:sp>
        <p:nvSpPr>
          <p:cNvPr id="11" name="Freeform 10"/>
          <p:cNvSpPr/>
          <p:nvPr/>
        </p:nvSpPr>
        <p:spPr>
          <a:xfrm>
            <a:off x="1047436" y="5065485"/>
            <a:ext cx="3203517" cy="1469584"/>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rPr>
              <a:t>My suggestion</a:t>
            </a:r>
            <a:br>
              <a:rPr lang="en-US" sz="2549" b="1" dirty="0">
                <a:gradFill>
                  <a:gsLst>
                    <a:gs pos="0">
                      <a:srgbClr val="FFFFFF"/>
                    </a:gs>
                    <a:gs pos="100000">
                      <a:srgbClr val="FFFFFF"/>
                    </a:gs>
                  </a:gsLst>
                  <a:lin ang="5400000" scaled="0"/>
                </a:gradFill>
              </a:rPr>
            </a:br>
            <a:r>
              <a:rPr lang="en-US" sz="2549" dirty="0">
                <a:gradFill>
                  <a:gsLst>
                    <a:gs pos="0">
                      <a:srgbClr val="FFFFFF"/>
                    </a:gs>
                    <a:gs pos="100000">
                      <a:srgbClr val="FFFFFF"/>
                    </a:gs>
                  </a:gsLst>
                  <a:lin ang="5400000" scaled="0"/>
                </a:gradFill>
              </a:rPr>
              <a:t>is…</a:t>
            </a:r>
          </a:p>
        </p:txBody>
      </p:sp>
    </p:spTree>
    <p:extLst>
      <p:ext uri="{BB962C8B-B14F-4D97-AF65-F5344CB8AC3E}">
        <p14:creationId xmlns:p14="http://schemas.microsoft.com/office/powerpoint/2010/main" val="3931323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1360425" y="5917632"/>
            <a:ext cx="651431" cy="785510"/>
          </a:xfrm>
          <a:prstGeom prst="rect">
            <a:avLst/>
          </a:prstGeom>
        </p:spPr>
      </p:pic>
      <p:sp>
        <p:nvSpPr>
          <p:cNvPr id="12" name="TextBox 11"/>
          <p:cNvSpPr txBox="1"/>
          <p:nvPr/>
        </p:nvSpPr>
        <p:spPr>
          <a:xfrm>
            <a:off x="1732990" y="63995"/>
            <a:ext cx="8594652"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7200" b="0" i="0" u="none" strike="noStrike" kern="0" cap="none" spc="0" normalizeH="0" baseline="0" noProof="0" dirty="0">
                <a:ln>
                  <a:noFill/>
                </a:ln>
                <a:solidFill>
                  <a:schemeClr val="tx1">
                    <a:lumMod val="75000"/>
                    <a:lumOff val="25000"/>
                  </a:schemeClr>
                </a:solidFill>
                <a:effectLst/>
                <a:uLnTx/>
                <a:uFillTx/>
                <a:latin typeface="Gill Sans MT Condensed" panose="020B0506020104020203" pitchFamily="34" charset="0"/>
              </a:rPr>
              <a:t>THANK YOU TO OUR TEAM</a:t>
            </a:r>
          </a:p>
        </p:txBody>
      </p:sp>
      <p:pic>
        <p:nvPicPr>
          <p:cNvPr id="4" name="Picture 3"/>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5400325" y="1489541"/>
            <a:ext cx="1260000" cy="1260000"/>
          </a:xfrm>
          <a:prstGeom prst="ellipse">
            <a:avLst/>
          </a:prstGeom>
          <a:ln>
            <a:solidFill>
              <a:schemeClr val="tx1">
                <a:lumMod val="50000"/>
                <a:lumOff val="50000"/>
              </a:schemeClr>
            </a:solidFill>
          </a:ln>
          <a:effectLst/>
        </p:spPr>
      </p:pic>
      <p:pic>
        <p:nvPicPr>
          <p:cNvPr id="5" name="Picture 4"/>
          <p:cNvPicPr>
            <a:picLocks noChangeAspect="1"/>
          </p:cNvPicPr>
          <p:nvPr/>
        </p:nvPicPr>
        <p:blipFill rotWithShape="1">
          <a:blip r:embed="rId5" cstate="print">
            <a:grayscl/>
            <a:extLst>
              <a:ext uri="{28A0092B-C50C-407E-A947-70E740481C1C}">
                <a14:useLocalDpi xmlns:a14="http://schemas.microsoft.com/office/drawing/2010/main" val="0"/>
              </a:ext>
            </a:extLst>
          </a:blip>
          <a:srcRect l="10942" t="204" r="10365" b="21103"/>
          <a:stretch/>
        </p:blipFill>
        <p:spPr>
          <a:xfrm>
            <a:off x="3050275" y="1489541"/>
            <a:ext cx="1260000" cy="1260000"/>
          </a:xfrm>
          <a:prstGeom prst="ellipse">
            <a:avLst/>
          </a:prstGeom>
          <a:ln>
            <a:solidFill>
              <a:schemeClr val="tx1">
                <a:lumMod val="50000"/>
                <a:lumOff val="50000"/>
              </a:schemeClr>
            </a:solidFill>
          </a:ln>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0275" y="3290601"/>
            <a:ext cx="1260000" cy="1260000"/>
          </a:xfrm>
          <a:prstGeom prst="ellipse">
            <a:avLst/>
          </a:prstGeom>
          <a:ln>
            <a:solidFill>
              <a:schemeClr val="tx1">
                <a:lumMod val="50000"/>
                <a:lumOff val="50000"/>
              </a:schemeClr>
            </a:solidFill>
          </a:ln>
          <a:effectLst/>
        </p:spPr>
      </p:pic>
      <p:pic>
        <p:nvPicPr>
          <p:cNvPr id="7" name="Picture 6"/>
          <p:cNvPicPr>
            <a:picLocks noChangeAspect="1"/>
          </p:cNvPicPr>
          <p:nvPr/>
        </p:nvPicPr>
        <p:blipFill rotWithShape="1">
          <a:blip r:embed="rId7" cstate="print">
            <a:grayscl/>
            <a:extLst>
              <a:ext uri="{28A0092B-C50C-407E-A947-70E740481C1C}">
                <a14:useLocalDpi xmlns:a14="http://schemas.microsoft.com/office/drawing/2010/main" val="0"/>
              </a:ext>
            </a:extLst>
          </a:blip>
          <a:srcRect r="16440" b="16440"/>
          <a:stretch/>
        </p:blipFill>
        <p:spPr>
          <a:xfrm>
            <a:off x="7750375" y="3290601"/>
            <a:ext cx="1260000" cy="1260000"/>
          </a:xfrm>
          <a:prstGeom prst="ellipse">
            <a:avLst/>
          </a:prstGeom>
          <a:ln>
            <a:solidFill>
              <a:schemeClr val="tx1">
                <a:lumMod val="50000"/>
                <a:lumOff val="50000"/>
              </a:schemeClr>
            </a:solidFill>
          </a:ln>
          <a:effectLst/>
        </p:spPr>
      </p:pic>
      <p:pic>
        <p:nvPicPr>
          <p:cNvPr id="11" name="Picture 10"/>
          <p:cNvPicPr>
            <a:picLocks noChangeAspect="1"/>
          </p:cNvPicPr>
          <p:nvPr/>
        </p:nvPicPr>
        <p:blipFill rotWithShape="1">
          <a:blip r:embed="rId8">
            <a:grayscl/>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rcRect l="15130" t="1043" r="17826" b="31913"/>
          <a:stretch/>
        </p:blipFill>
        <p:spPr>
          <a:xfrm>
            <a:off x="700225" y="1489541"/>
            <a:ext cx="1260000" cy="1260000"/>
          </a:xfrm>
          <a:prstGeom prst="ellipse">
            <a:avLst/>
          </a:prstGeom>
          <a:ln>
            <a:solidFill>
              <a:schemeClr val="tx1">
                <a:lumMod val="50000"/>
                <a:lumOff val="50000"/>
              </a:schemeClr>
            </a:solidFill>
          </a:ln>
          <a:effectLst/>
        </p:spPr>
      </p:pic>
      <p:pic>
        <p:nvPicPr>
          <p:cNvPr id="3" name="Picture 2"/>
          <p:cNvPicPr>
            <a:picLocks noChangeAspect="1"/>
          </p:cNvPicPr>
          <p:nvPr/>
        </p:nvPicPr>
        <p:blipFill rotWithShape="1">
          <a:blip r:embed="rId10">
            <a:grayscl/>
            <a:extLst>
              <a:ext uri="{BEBA8EAE-BF5A-486C-A8C5-ECC9F3942E4B}">
                <a14:imgProps xmlns:a14="http://schemas.microsoft.com/office/drawing/2010/main">
                  <a14:imgLayer r:embed="rId11">
                    <a14:imgEffect>
                      <a14:brightnessContrast contrast="30000"/>
                    </a14:imgEffect>
                  </a14:imgLayer>
                </a14:imgProps>
              </a:ext>
              <a:ext uri="{28A0092B-C50C-407E-A947-70E740481C1C}">
                <a14:useLocalDpi xmlns:a14="http://schemas.microsoft.com/office/drawing/2010/main" val="0"/>
              </a:ext>
            </a:extLst>
          </a:blip>
          <a:srcRect l="27040" t="2562" r="18950" b="57393"/>
          <a:stretch/>
        </p:blipFill>
        <p:spPr>
          <a:xfrm>
            <a:off x="700225" y="5091661"/>
            <a:ext cx="1260000" cy="1260000"/>
          </a:xfrm>
          <a:prstGeom prst="ellipse">
            <a:avLst/>
          </a:prstGeom>
          <a:ln>
            <a:solidFill>
              <a:schemeClr val="tx1">
                <a:lumMod val="50000"/>
                <a:lumOff val="50000"/>
              </a:schemeClr>
            </a:solidFill>
          </a:ln>
          <a:effectLst/>
        </p:spPr>
      </p:pic>
      <p:pic>
        <p:nvPicPr>
          <p:cNvPr id="9" name="Picture 8"/>
          <p:cNvPicPr>
            <a:picLocks noChangeAspect="1"/>
          </p:cNvPicPr>
          <p:nvPr/>
        </p:nvPicPr>
        <p:blipFill>
          <a:blip r:embed="rId12">
            <a:grayscl/>
            <a:extLst>
              <a:ext uri="{28A0092B-C50C-407E-A947-70E740481C1C}">
                <a14:useLocalDpi xmlns:a14="http://schemas.microsoft.com/office/drawing/2010/main" val="0"/>
              </a:ext>
            </a:extLst>
          </a:blip>
          <a:stretch>
            <a:fillRect/>
          </a:stretch>
        </p:blipFill>
        <p:spPr>
          <a:xfrm>
            <a:off x="7750375" y="1489541"/>
            <a:ext cx="1260000" cy="1260000"/>
          </a:xfrm>
          <a:prstGeom prst="ellipse">
            <a:avLst/>
          </a:prstGeom>
          <a:ln>
            <a:solidFill>
              <a:schemeClr val="tx1">
                <a:lumMod val="50000"/>
                <a:lumOff val="50000"/>
              </a:schemeClr>
            </a:solidFill>
          </a:ln>
          <a:effectLst/>
        </p:spPr>
      </p:pic>
      <p:pic>
        <p:nvPicPr>
          <p:cNvPr id="10" name="Picture 9"/>
          <p:cNvPicPr>
            <a:picLocks noChangeAspect="1"/>
          </p:cNvPicPr>
          <p:nvPr/>
        </p:nvPicPr>
        <p:blipFill rotWithShape="1">
          <a:blip r:embed="rId13" cstate="print">
            <a:grayscl/>
            <a:extLst>
              <a:ext uri="{28A0092B-C50C-407E-A947-70E740481C1C}">
                <a14:useLocalDpi xmlns:a14="http://schemas.microsoft.com/office/drawing/2010/main" val="0"/>
              </a:ext>
            </a:extLst>
          </a:blip>
          <a:srcRect l="15176" t="5188" r="10164" b="20152"/>
          <a:stretch/>
        </p:blipFill>
        <p:spPr>
          <a:xfrm>
            <a:off x="700225" y="3290601"/>
            <a:ext cx="1260000" cy="1260000"/>
          </a:xfrm>
          <a:prstGeom prst="ellipse">
            <a:avLst/>
          </a:prstGeom>
          <a:ln>
            <a:solidFill>
              <a:schemeClr val="tx1">
                <a:lumMod val="50000"/>
                <a:lumOff val="50000"/>
              </a:schemeClr>
            </a:solidFill>
          </a:ln>
          <a:effectLst/>
        </p:spPr>
      </p:pic>
      <p:pic>
        <p:nvPicPr>
          <p:cNvPr id="15" name="Picture 14"/>
          <p:cNvPicPr>
            <a:picLocks noChangeAspect="1"/>
          </p:cNvPicPr>
          <p:nvPr/>
        </p:nvPicPr>
        <p:blipFill>
          <a:blip r:embed="rId14">
            <a:grayscl/>
            <a:extLst>
              <a:ext uri="{28A0092B-C50C-407E-A947-70E740481C1C}">
                <a14:useLocalDpi xmlns:a14="http://schemas.microsoft.com/office/drawing/2010/main" val="0"/>
              </a:ext>
            </a:extLst>
          </a:blip>
          <a:stretch>
            <a:fillRect/>
          </a:stretch>
        </p:blipFill>
        <p:spPr>
          <a:xfrm>
            <a:off x="5400325" y="5091661"/>
            <a:ext cx="1260000" cy="1260000"/>
          </a:xfrm>
          <a:prstGeom prst="ellipse">
            <a:avLst/>
          </a:prstGeom>
          <a:ln>
            <a:solidFill>
              <a:schemeClr val="tx1">
                <a:lumMod val="50000"/>
                <a:lumOff val="50000"/>
              </a:schemeClr>
            </a:solidFill>
          </a:ln>
          <a:effectLst/>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00425" y="1489541"/>
            <a:ext cx="1260000" cy="1260000"/>
          </a:xfrm>
          <a:prstGeom prst="ellipse">
            <a:avLst/>
          </a:prstGeom>
          <a:ln>
            <a:solidFill>
              <a:schemeClr val="tx1">
                <a:lumMod val="50000"/>
                <a:lumOff val="50000"/>
              </a:schemeClr>
            </a:solidFill>
          </a:ln>
          <a:effectLst/>
        </p:spPr>
      </p:pic>
      <p:pic>
        <p:nvPicPr>
          <p:cNvPr id="17" name="Picture 16"/>
          <p:cNvPicPr>
            <a:picLocks noChangeAspect="1"/>
          </p:cNvPicPr>
          <p:nvPr/>
        </p:nvPicPr>
        <p:blipFill rotWithShape="1">
          <a:blip r:embed="rId16">
            <a:grayscl/>
            <a:extLst>
              <a:ext uri="{28A0092B-C50C-407E-A947-70E740481C1C}">
                <a14:useLocalDpi xmlns:a14="http://schemas.microsoft.com/office/drawing/2010/main" val="0"/>
              </a:ext>
            </a:extLst>
          </a:blip>
          <a:srcRect r="19453" b="19453"/>
          <a:stretch/>
        </p:blipFill>
        <p:spPr>
          <a:xfrm>
            <a:off x="10100425" y="5091661"/>
            <a:ext cx="1260000" cy="1260000"/>
          </a:xfrm>
          <a:prstGeom prst="ellipse">
            <a:avLst/>
          </a:prstGeom>
          <a:ln>
            <a:solidFill>
              <a:schemeClr val="tx1">
                <a:lumMod val="50000"/>
                <a:lumOff val="50000"/>
              </a:schemeClr>
            </a:solidFill>
          </a:ln>
          <a:effectLst/>
        </p:spPr>
      </p:pic>
      <p:pic>
        <p:nvPicPr>
          <p:cNvPr id="19" name="Picture 18"/>
          <p:cNvPicPr>
            <a:picLocks/>
          </p:cNvPicPr>
          <p:nvPr/>
        </p:nvPicPr>
        <p:blipFill rotWithShape="1">
          <a:blip r:embed="rId17" cstate="print">
            <a:grayscl/>
            <a:extLst>
              <a:ext uri="{28A0092B-C50C-407E-A947-70E740481C1C}">
                <a14:useLocalDpi xmlns:a14="http://schemas.microsoft.com/office/drawing/2010/main" val="0"/>
              </a:ext>
            </a:extLst>
          </a:blip>
          <a:srcRect l="-35" t="2369" r="35" b="21335"/>
          <a:stretch/>
        </p:blipFill>
        <p:spPr>
          <a:xfrm>
            <a:off x="5400325" y="3290601"/>
            <a:ext cx="1260000" cy="1260000"/>
          </a:xfrm>
          <a:prstGeom prst="ellipse">
            <a:avLst/>
          </a:prstGeom>
          <a:ln>
            <a:solidFill>
              <a:schemeClr val="tx1">
                <a:lumMod val="50000"/>
                <a:lumOff val="50000"/>
              </a:schemeClr>
            </a:solidFill>
          </a:ln>
          <a:effectLst/>
        </p:spPr>
      </p:pic>
      <p:sp>
        <p:nvSpPr>
          <p:cNvPr id="20" name="TextBox 19"/>
          <p:cNvSpPr txBox="1"/>
          <p:nvPr/>
        </p:nvSpPr>
        <p:spPr>
          <a:xfrm>
            <a:off x="842431" y="2749541"/>
            <a:ext cx="97558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PT" sz="1400" b="0" i="0" u="none" strike="noStrike" kern="0" cap="none" spc="0" normalizeH="0" baseline="0" noProof="0" dirty="0">
                <a:ln>
                  <a:noFill/>
                </a:ln>
                <a:solidFill>
                  <a:schemeClr val="tx1">
                    <a:lumMod val="75000"/>
                    <a:lumOff val="25000"/>
                  </a:schemeClr>
                </a:solidFill>
                <a:effectLst/>
                <a:uLnTx/>
                <a:uFillTx/>
                <a:latin typeface="Gill Sans MT Condensed" panose="020B0506020104020203" pitchFamily="34" charset="0"/>
              </a:rPr>
              <a:t>ANDRÉ BATISTA</a:t>
            </a:r>
          </a:p>
        </p:txBody>
      </p:sp>
      <p:sp>
        <p:nvSpPr>
          <p:cNvPr id="21" name="TextBox 20"/>
          <p:cNvSpPr txBox="1"/>
          <p:nvPr/>
        </p:nvSpPr>
        <p:spPr>
          <a:xfrm>
            <a:off x="3134292" y="2749540"/>
            <a:ext cx="1091967"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0" i="0" u="none" strike="noStrike" kern="0" cap="none" spc="0" normalizeH="0" baseline="0" noProof="0" dirty="0">
                <a:ln>
                  <a:noFill/>
                </a:ln>
                <a:solidFill>
                  <a:schemeClr val="tx1">
                    <a:lumMod val="75000"/>
                    <a:lumOff val="25000"/>
                  </a:schemeClr>
                </a:solidFill>
                <a:effectLst/>
                <a:uLnTx/>
                <a:uFillTx/>
                <a:latin typeface="Gill Sans MT Condensed" panose="020B0506020104020203" pitchFamily="34" charset="0"/>
              </a:rPr>
              <a:t>ANDRÉ MELANCIA</a:t>
            </a:r>
          </a:p>
        </p:txBody>
      </p:sp>
      <p:sp>
        <p:nvSpPr>
          <p:cNvPr id="22" name="TextBox 21"/>
          <p:cNvSpPr txBox="1"/>
          <p:nvPr/>
        </p:nvSpPr>
        <p:spPr>
          <a:xfrm>
            <a:off x="5624958" y="2749539"/>
            <a:ext cx="810735"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0" i="0" u="none" strike="noStrike" kern="0" cap="none" spc="0" normalizeH="0" baseline="0" noProof="0" dirty="0">
                <a:ln>
                  <a:noFill/>
                </a:ln>
                <a:solidFill>
                  <a:schemeClr val="tx1">
                    <a:lumMod val="75000"/>
                    <a:lumOff val="25000"/>
                  </a:schemeClr>
                </a:solidFill>
                <a:effectLst/>
                <a:uLnTx/>
                <a:uFillTx/>
                <a:latin typeface="Gill Sans MT Condensed" panose="020B0506020104020203" pitchFamily="34" charset="0"/>
              </a:rPr>
              <a:t>ANDRÉ VALA</a:t>
            </a:r>
          </a:p>
        </p:txBody>
      </p:sp>
      <p:sp>
        <p:nvSpPr>
          <p:cNvPr id="23" name="TextBox 22"/>
          <p:cNvSpPr txBox="1"/>
          <p:nvPr/>
        </p:nvSpPr>
        <p:spPr>
          <a:xfrm>
            <a:off x="7758109" y="2745603"/>
            <a:ext cx="125226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0" i="0" u="none" strike="noStrike" kern="0" cap="none" spc="0" normalizeH="0" baseline="0" noProof="0" dirty="0">
                <a:ln>
                  <a:noFill/>
                </a:ln>
                <a:solidFill>
                  <a:schemeClr val="tx1">
                    <a:lumMod val="75000"/>
                    <a:lumOff val="25000"/>
                  </a:schemeClr>
                </a:solidFill>
                <a:effectLst/>
                <a:uLnTx/>
                <a:uFillTx/>
                <a:latin typeface="Gill Sans MT Condensed" panose="020B0506020104020203" pitchFamily="34" charset="0"/>
              </a:rPr>
              <a:t>ANTÓNIO LOURENÇO</a:t>
            </a:r>
          </a:p>
        </p:txBody>
      </p:sp>
      <p:sp>
        <p:nvSpPr>
          <p:cNvPr id="24" name="TextBox 23"/>
          <p:cNvSpPr txBox="1"/>
          <p:nvPr/>
        </p:nvSpPr>
        <p:spPr>
          <a:xfrm>
            <a:off x="10271004" y="2745603"/>
            <a:ext cx="918842"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0" i="0" u="none" strike="noStrike" kern="0" cap="none" spc="0" normalizeH="0" baseline="0" noProof="0" dirty="0">
                <a:ln>
                  <a:noFill/>
                </a:ln>
                <a:solidFill>
                  <a:schemeClr val="tx1">
                    <a:lumMod val="75000"/>
                    <a:lumOff val="25000"/>
                  </a:schemeClr>
                </a:solidFill>
                <a:effectLst/>
                <a:uLnTx/>
                <a:uFillTx/>
                <a:latin typeface="Gill Sans MT Condensed" panose="020B0506020104020203" pitchFamily="34" charset="0"/>
              </a:rPr>
              <a:t>BRUNO LOPES</a:t>
            </a:r>
          </a:p>
        </p:txBody>
      </p:sp>
      <p:sp>
        <p:nvSpPr>
          <p:cNvPr id="25" name="TextBox 24"/>
          <p:cNvSpPr txBox="1"/>
          <p:nvPr/>
        </p:nvSpPr>
        <p:spPr>
          <a:xfrm>
            <a:off x="858974" y="4550601"/>
            <a:ext cx="942502"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0" i="0" u="none" strike="noStrike" kern="0" cap="none" spc="0" normalizeH="0" baseline="0" noProof="0" dirty="0">
                <a:ln>
                  <a:noFill/>
                </a:ln>
                <a:solidFill>
                  <a:schemeClr val="tx1">
                    <a:lumMod val="75000"/>
                    <a:lumOff val="25000"/>
                  </a:schemeClr>
                </a:solidFill>
                <a:effectLst/>
                <a:uLnTx/>
                <a:uFillTx/>
                <a:latin typeface="Gill Sans MT Condensed" panose="020B0506020104020203" pitchFamily="34" charset="0"/>
              </a:rPr>
              <a:t>CLÁUDIO SILVA</a:t>
            </a:r>
          </a:p>
        </p:txBody>
      </p:sp>
      <p:sp>
        <p:nvSpPr>
          <p:cNvPr id="26" name="TextBox 25"/>
          <p:cNvSpPr txBox="1"/>
          <p:nvPr/>
        </p:nvSpPr>
        <p:spPr>
          <a:xfrm>
            <a:off x="3292122" y="6351661"/>
            <a:ext cx="77630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0" i="0" u="none" strike="noStrike" kern="0" cap="none" spc="0" normalizeH="0" baseline="0" noProof="0" dirty="0">
                <a:ln>
                  <a:noFill/>
                </a:ln>
                <a:solidFill>
                  <a:schemeClr val="tx1">
                    <a:lumMod val="75000"/>
                    <a:lumOff val="25000"/>
                  </a:schemeClr>
                </a:solidFill>
                <a:effectLst/>
                <a:uLnTx/>
                <a:uFillTx/>
                <a:latin typeface="Gill Sans MT Condensed" panose="020B0506020104020203" pitchFamily="34" charset="0"/>
              </a:rPr>
              <a:t>RUI BASTOS</a:t>
            </a:r>
          </a:p>
        </p:txBody>
      </p:sp>
      <p:sp>
        <p:nvSpPr>
          <p:cNvPr id="27" name="TextBox 26"/>
          <p:cNvSpPr txBox="1"/>
          <p:nvPr/>
        </p:nvSpPr>
        <p:spPr>
          <a:xfrm>
            <a:off x="3087003" y="4550601"/>
            <a:ext cx="118654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0" i="0" u="none" strike="noStrike" kern="0" cap="none" spc="0" normalizeH="0" baseline="0" noProof="0" dirty="0">
                <a:ln>
                  <a:noFill/>
                </a:ln>
                <a:solidFill>
                  <a:schemeClr val="tx1">
                    <a:lumMod val="75000"/>
                    <a:lumOff val="25000"/>
                  </a:schemeClr>
                </a:solidFill>
                <a:effectLst/>
                <a:uLnTx/>
                <a:uFillTx/>
                <a:latin typeface="Gill Sans MT Condensed" panose="020B0506020104020203" pitchFamily="34" charset="0"/>
              </a:rPr>
              <a:t>NIKO NEUGEBAUER</a:t>
            </a:r>
          </a:p>
        </p:txBody>
      </p:sp>
      <p:sp>
        <p:nvSpPr>
          <p:cNvPr id="28" name="TextBox 27"/>
          <p:cNvSpPr txBox="1"/>
          <p:nvPr/>
        </p:nvSpPr>
        <p:spPr>
          <a:xfrm>
            <a:off x="5713562" y="6351661"/>
            <a:ext cx="633507"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0" i="0" u="none" strike="noStrike" kern="0" cap="none" spc="0" normalizeH="0" baseline="0" noProof="0" dirty="0">
                <a:ln>
                  <a:noFill/>
                </a:ln>
                <a:solidFill>
                  <a:schemeClr val="tx1">
                    <a:lumMod val="75000"/>
                    <a:lumOff val="25000"/>
                  </a:schemeClr>
                </a:solidFill>
                <a:effectLst/>
                <a:uLnTx/>
                <a:uFillTx/>
                <a:latin typeface="Gill Sans MT Condensed" panose="020B0506020104020203" pitchFamily="34" charset="0"/>
              </a:rPr>
              <a:t>RUI REIS</a:t>
            </a:r>
          </a:p>
        </p:txBody>
      </p:sp>
      <p:sp>
        <p:nvSpPr>
          <p:cNvPr id="29" name="TextBox 28"/>
          <p:cNvSpPr txBox="1"/>
          <p:nvPr/>
        </p:nvSpPr>
        <p:spPr>
          <a:xfrm>
            <a:off x="797869" y="6351661"/>
            <a:ext cx="1064715"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0" i="0" u="none" strike="noStrike" kern="0" cap="none" spc="0" normalizeH="0" baseline="0" noProof="0" dirty="0">
                <a:ln>
                  <a:noFill/>
                </a:ln>
                <a:solidFill>
                  <a:schemeClr val="tx1">
                    <a:lumMod val="75000"/>
                    <a:lumOff val="25000"/>
                  </a:schemeClr>
                </a:solidFill>
                <a:effectLst/>
                <a:uLnTx/>
                <a:uFillTx/>
                <a:latin typeface="Gill Sans MT Condensed" panose="020B0506020104020203" pitchFamily="34" charset="0"/>
              </a:rPr>
              <a:t>RICARDO CABRAL</a:t>
            </a:r>
          </a:p>
        </p:txBody>
      </p:sp>
      <p:sp>
        <p:nvSpPr>
          <p:cNvPr id="30" name="TextBox 29"/>
          <p:cNvSpPr txBox="1"/>
          <p:nvPr/>
        </p:nvSpPr>
        <p:spPr>
          <a:xfrm>
            <a:off x="5535104" y="4550601"/>
            <a:ext cx="1000595"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0" i="0" u="none" strike="noStrike" kern="0" cap="none" spc="0" normalizeH="0" baseline="0" noProof="0" dirty="0">
                <a:ln>
                  <a:noFill/>
                </a:ln>
                <a:solidFill>
                  <a:schemeClr val="tx1">
                    <a:lumMod val="75000"/>
                    <a:lumOff val="25000"/>
                  </a:schemeClr>
                </a:solidFill>
                <a:effectLst/>
                <a:uLnTx/>
                <a:uFillTx/>
                <a:latin typeface="Gill Sans MT Condensed" panose="020B0506020104020203" pitchFamily="34" charset="0"/>
              </a:rPr>
              <a:t>NUNO CANCELO</a:t>
            </a:r>
          </a:p>
        </p:txBody>
      </p:sp>
      <p:sp>
        <p:nvSpPr>
          <p:cNvPr id="31" name="TextBox 30"/>
          <p:cNvSpPr txBox="1"/>
          <p:nvPr/>
        </p:nvSpPr>
        <p:spPr>
          <a:xfrm>
            <a:off x="7933394" y="4550601"/>
            <a:ext cx="89396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0" i="0" u="none" strike="noStrike" kern="0" cap="none" spc="0" normalizeH="0" baseline="0" noProof="0" dirty="0">
                <a:ln>
                  <a:noFill/>
                </a:ln>
                <a:solidFill>
                  <a:schemeClr val="tx1">
                    <a:lumMod val="75000"/>
                    <a:lumOff val="25000"/>
                  </a:schemeClr>
                </a:solidFill>
                <a:effectLst/>
                <a:uLnTx/>
                <a:uFillTx/>
                <a:latin typeface="Gill Sans MT Condensed" panose="020B0506020104020203" pitchFamily="34" charset="0"/>
              </a:rPr>
              <a:t>PAULO MATOS</a:t>
            </a:r>
          </a:p>
        </p:txBody>
      </p:sp>
      <p:sp>
        <p:nvSpPr>
          <p:cNvPr id="32" name="TextBox 31"/>
          <p:cNvSpPr txBox="1"/>
          <p:nvPr/>
        </p:nvSpPr>
        <p:spPr>
          <a:xfrm>
            <a:off x="10253371" y="4550601"/>
            <a:ext cx="9541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0" i="0" u="none" strike="noStrike" kern="0" cap="none" spc="0" normalizeH="0" baseline="0" noProof="0" dirty="0">
                <a:ln>
                  <a:noFill/>
                </a:ln>
                <a:solidFill>
                  <a:schemeClr val="tx1">
                    <a:lumMod val="75000"/>
                    <a:lumOff val="25000"/>
                  </a:schemeClr>
                </a:solidFill>
                <a:effectLst/>
                <a:uLnTx/>
                <a:uFillTx/>
                <a:latin typeface="Gill Sans MT Condensed" panose="020B0506020104020203" pitchFamily="34" charset="0"/>
              </a:rPr>
              <a:t>PEDRO SIMÕES</a:t>
            </a:r>
          </a:p>
        </p:txBody>
      </p:sp>
      <p:sp>
        <p:nvSpPr>
          <p:cNvPr id="33" name="TextBox 32"/>
          <p:cNvSpPr txBox="1"/>
          <p:nvPr/>
        </p:nvSpPr>
        <p:spPr>
          <a:xfrm>
            <a:off x="7803137" y="6351661"/>
            <a:ext cx="115448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0" i="0" u="none" strike="noStrike" kern="0" cap="none" spc="0" normalizeH="0" baseline="0" noProof="0" dirty="0">
                <a:ln>
                  <a:noFill/>
                </a:ln>
                <a:solidFill>
                  <a:schemeClr val="tx1">
                    <a:lumMod val="75000"/>
                    <a:lumOff val="25000"/>
                  </a:schemeClr>
                </a:solidFill>
                <a:effectLst/>
                <a:uLnTx/>
                <a:uFillTx/>
                <a:latin typeface="Gill Sans MT Condensed" panose="020B0506020104020203" pitchFamily="34" charset="0"/>
              </a:rPr>
              <a:t>SANDRA MORGADO</a:t>
            </a:r>
          </a:p>
        </p:txBody>
      </p:sp>
      <p:pic>
        <p:nvPicPr>
          <p:cNvPr id="2" name="Picture 1"/>
          <p:cNvPicPr>
            <a:picLocks noChangeAspect="1"/>
          </p:cNvPicPr>
          <p:nvPr/>
        </p:nvPicPr>
        <p:blipFill rotWithShape="1">
          <a:blip r:embed="rId18">
            <a:grayscl/>
            <a:extLst>
              <a:ext uri="{28A0092B-C50C-407E-A947-70E740481C1C}">
                <a14:useLocalDpi xmlns:a14="http://schemas.microsoft.com/office/drawing/2010/main" val="0"/>
              </a:ext>
            </a:extLst>
          </a:blip>
          <a:srcRect l="-616" t="14391" r="616" b="10475"/>
          <a:stretch/>
        </p:blipFill>
        <p:spPr>
          <a:xfrm>
            <a:off x="10100425" y="3290601"/>
            <a:ext cx="1260798" cy="1260000"/>
          </a:xfrm>
          <a:prstGeom prst="ellipse">
            <a:avLst/>
          </a:prstGeom>
          <a:ln>
            <a:solidFill>
              <a:schemeClr val="tx1">
                <a:lumMod val="50000"/>
                <a:lumOff val="50000"/>
              </a:schemeClr>
            </a:solidFill>
          </a:ln>
          <a:effectLst/>
        </p:spPr>
      </p:pic>
      <p:pic>
        <p:nvPicPr>
          <p:cNvPr id="8" name="Picture 7"/>
          <p:cNvPicPr>
            <a:picLocks noChangeAspect="1"/>
          </p:cNvPicPr>
          <p:nvPr/>
        </p:nvPicPr>
        <p:blipFill>
          <a:blip r:embed="rId19">
            <a:grayscl/>
            <a:extLst>
              <a:ext uri="{28A0092B-C50C-407E-A947-70E740481C1C}">
                <a14:useLocalDpi xmlns:a14="http://schemas.microsoft.com/office/drawing/2010/main" val="0"/>
              </a:ext>
            </a:extLst>
          </a:blip>
          <a:stretch>
            <a:fillRect/>
          </a:stretch>
        </p:blipFill>
        <p:spPr>
          <a:xfrm>
            <a:off x="7750356" y="5091661"/>
            <a:ext cx="1260000" cy="1260000"/>
          </a:xfrm>
          <a:prstGeom prst="ellipse">
            <a:avLst/>
          </a:prstGeom>
          <a:ln>
            <a:solidFill>
              <a:schemeClr val="tx1">
                <a:lumMod val="50000"/>
                <a:lumOff val="50000"/>
              </a:schemeClr>
            </a:solidFill>
          </a:ln>
          <a:effectLst/>
        </p:spPr>
      </p:pic>
      <p:sp>
        <p:nvSpPr>
          <p:cNvPr id="34" name="TextBox 33"/>
          <p:cNvSpPr txBox="1"/>
          <p:nvPr/>
        </p:nvSpPr>
        <p:spPr>
          <a:xfrm>
            <a:off x="10190074" y="6351661"/>
            <a:ext cx="1080745"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0" i="0" u="none" strike="noStrike" kern="0" cap="none" spc="0" normalizeH="0" baseline="0" noProof="0" dirty="0">
                <a:ln>
                  <a:noFill/>
                </a:ln>
                <a:solidFill>
                  <a:schemeClr val="tx1">
                    <a:lumMod val="75000"/>
                    <a:lumOff val="25000"/>
                  </a:schemeClr>
                </a:solidFill>
                <a:effectLst/>
                <a:uLnTx/>
                <a:uFillTx/>
                <a:latin typeface="Gill Sans MT Condensed" panose="020B0506020104020203" pitchFamily="34" charset="0"/>
              </a:rPr>
              <a:t>SANDRO PEREIRA</a:t>
            </a:r>
          </a:p>
        </p:txBody>
      </p:sp>
      <p:pic>
        <p:nvPicPr>
          <p:cNvPr id="14" name="Picture 13"/>
          <p:cNvPicPr>
            <a:picLocks noChangeAspect="1"/>
          </p:cNvPicPr>
          <p:nvPr/>
        </p:nvPicPr>
        <p:blipFill>
          <a:blip r:embed="rId20" cstate="print">
            <a:grayscl/>
            <a:extLst>
              <a:ext uri="{28A0092B-C50C-407E-A947-70E740481C1C}">
                <a14:useLocalDpi xmlns:a14="http://schemas.microsoft.com/office/drawing/2010/main" val="0"/>
              </a:ext>
            </a:extLst>
          </a:blip>
          <a:stretch>
            <a:fillRect/>
          </a:stretch>
        </p:blipFill>
        <p:spPr>
          <a:xfrm>
            <a:off x="3050273" y="5091661"/>
            <a:ext cx="1260000" cy="1260000"/>
          </a:xfrm>
          <a:prstGeom prst="ellipse">
            <a:avLst/>
          </a:prstGeom>
          <a:ln>
            <a:solidFill>
              <a:schemeClr val="tx1">
                <a:lumMod val="50000"/>
                <a:lumOff val="50000"/>
              </a:schemeClr>
            </a:solidFill>
          </a:ln>
          <a:effectLst/>
        </p:spPr>
      </p:pic>
    </p:spTree>
    <p:extLst>
      <p:ext uri="{BB962C8B-B14F-4D97-AF65-F5344CB8AC3E}">
        <p14:creationId xmlns:p14="http://schemas.microsoft.com/office/powerpoint/2010/main" val="3779463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384950" y="4250852"/>
            <a:ext cx="6902471" cy="2284217"/>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7233" tIns="88371" rIns="121986" bIns="88371" numCol="1" spcCol="1270" anchor="ctr" anchorCtr="0">
            <a:noAutofit/>
          </a:bodyPr>
          <a:lstStyle/>
          <a:p>
            <a:pPr marL="0" lvl="1" defTabSz="784338">
              <a:lnSpc>
                <a:spcPct val="90000"/>
              </a:lnSpc>
              <a:spcBef>
                <a:spcPct val="0"/>
              </a:spcBef>
              <a:spcAft>
                <a:spcPct val="15000"/>
              </a:spcAft>
            </a:pPr>
            <a:endParaRPr lang="en-US" sz="1961" dirty="0">
              <a:solidFill>
                <a:srgbClr val="FFFFFF"/>
              </a:solidFill>
            </a:endParaRPr>
          </a:p>
        </p:txBody>
      </p:sp>
      <p:sp>
        <p:nvSpPr>
          <p:cNvPr id="9" name="Rectangle 8"/>
          <p:cNvSpPr/>
          <p:nvPr/>
        </p:nvSpPr>
        <p:spPr>
          <a:xfrm>
            <a:off x="4384950" y="1311226"/>
            <a:ext cx="6902471" cy="1344637"/>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endParaRPr lang="en-US" sz="1765" noProof="1">
              <a:gradFill>
                <a:gsLst>
                  <a:gs pos="1250">
                    <a:srgbClr val="FFFFFF"/>
                  </a:gs>
                  <a:gs pos="100000">
                    <a:srgbClr val="FFFFFF"/>
                  </a:gs>
                </a:gsLst>
                <a:lin ang="5400000" scaled="0"/>
              </a:gradFill>
              <a:latin typeface="Segoe UI"/>
            </a:endParaRPr>
          </a:p>
        </p:txBody>
      </p:sp>
      <p:sp>
        <p:nvSpPr>
          <p:cNvPr id="10" name="Rectangle 9"/>
          <p:cNvSpPr/>
          <p:nvPr/>
        </p:nvSpPr>
        <p:spPr>
          <a:xfrm>
            <a:off x="4384950" y="2772234"/>
            <a:ext cx="6902471" cy="1362691"/>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pPr marL="168072" lvl="1" indent="-168072" defTabSz="784338">
              <a:lnSpc>
                <a:spcPct val="90000"/>
              </a:lnSpc>
              <a:spcBef>
                <a:spcPct val="0"/>
              </a:spcBef>
              <a:spcAft>
                <a:spcPct val="15000"/>
              </a:spcAft>
              <a:buFontTx/>
              <a:buChar char="••"/>
            </a:pPr>
            <a:endParaRPr lang="en-US" sz="1765" dirty="0">
              <a:solidFill>
                <a:srgbClr val="505050">
                  <a:hueOff val="0"/>
                  <a:satOff val="0"/>
                  <a:lumOff val="0"/>
                  <a:alphaOff val="0"/>
                </a:srgbClr>
              </a:solidFill>
            </a:endParaRPr>
          </a:p>
        </p:txBody>
      </p:sp>
      <p:sp>
        <p:nvSpPr>
          <p:cNvPr id="11" name="Text Placeholder 4"/>
          <p:cNvSpPr txBox="1">
            <a:spLocks/>
          </p:cNvSpPr>
          <p:nvPr/>
        </p:nvSpPr>
        <p:spPr>
          <a:xfrm>
            <a:off x="4384952" y="2784483"/>
            <a:ext cx="6902470" cy="1350442"/>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5" noProof="1">
                <a:gradFill>
                  <a:gsLst>
                    <a:gs pos="1250">
                      <a:srgbClr val="FFFFFF"/>
                    </a:gs>
                    <a:gs pos="100000">
                      <a:srgbClr val="FFFFFF"/>
                    </a:gs>
                  </a:gsLst>
                  <a:lin ang="5400000" scaled="0"/>
                </a:gradFill>
                <a:latin typeface="Segoe UI"/>
              </a:rPr>
              <a:t>Extend BizTalk Business Rules Engine Pipeline Framework capabilities?</a:t>
            </a:r>
          </a:p>
          <a:p>
            <a:endParaRPr lang="en-US" sz="784" noProof="1">
              <a:gradFill>
                <a:gsLst>
                  <a:gs pos="1250">
                    <a:srgbClr val="FFFFFF"/>
                  </a:gs>
                  <a:gs pos="100000">
                    <a:srgbClr val="FFFFFF"/>
                  </a:gs>
                </a:gsLst>
                <a:lin ang="5400000" scaled="0"/>
              </a:gradFill>
              <a:latin typeface="Segoe UI"/>
            </a:endParaRPr>
          </a:p>
          <a:p>
            <a:r>
              <a:rPr lang="en-US" sz="2157" b="1" dirty="0"/>
              <a:t>Extend BRE capabilities, like calling static methods?</a:t>
            </a:r>
            <a:endParaRPr lang="en-US" sz="2157" b="1" noProof="1">
              <a:gradFill>
                <a:gsLst>
                  <a:gs pos="1250">
                    <a:srgbClr val="FFFFFF"/>
                  </a:gs>
                  <a:gs pos="100000">
                    <a:srgbClr val="FFFFFF"/>
                  </a:gs>
                </a:gsLst>
                <a:lin ang="5400000" scaled="0"/>
              </a:gradFill>
              <a:latin typeface="Segoe UI"/>
            </a:endParaRPr>
          </a:p>
        </p:txBody>
      </p:sp>
      <p:sp>
        <p:nvSpPr>
          <p:cNvPr id="12" name="Text Placeholder 4"/>
          <p:cNvSpPr txBox="1">
            <a:spLocks/>
          </p:cNvSpPr>
          <p:nvPr/>
        </p:nvSpPr>
        <p:spPr>
          <a:xfrm>
            <a:off x="4384950" y="4250853"/>
            <a:ext cx="6902471" cy="2284216"/>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t>By default, the rule engine requires you to assert an instance of a .NET class to execute a policy that invokes a static member of the .NET class. </a:t>
            </a:r>
          </a:p>
          <a:p>
            <a:r>
              <a:rPr lang="en-US" sz="1961" dirty="0"/>
              <a:t>You can modify this behavior by changing the value of the “</a:t>
            </a:r>
            <a:r>
              <a:rPr lang="en-US" sz="1961" dirty="0" err="1"/>
              <a:t>StaticSupport</a:t>
            </a:r>
            <a:r>
              <a:rPr lang="en-US" sz="1961" dirty="0"/>
              <a:t>” registry key under:</a:t>
            </a:r>
          </a:p>
          <a:p>
            <a:pPr marL="336145" indent="-336145">
              <a:buFont typeface="Arial" panose="020B0604020202020204" pitchFamily="34" charset="0"/>
              <a:buChar char="•"/>
            </a:pPr>
            <a:r>
              <a:rPr lang="en-US" sz="1765" b="1" noProof="1">
                <a:gradFill>
                  <a:gsLst>
                    <a:gs pos="1250">
                      <a:srgbClr val="FFFFFF"/>
                    </a:gs>
                    <a:gs pos="100000">
                      <a:srgbClr val="FFFFFF"/>
                    </a:gs>
                  </a:gsLst>
                  <a:lin ang="5400000" scaled="0"/>
                </a:gradFill>
                <a:latin typeface="Segoe UI"/>
              </a:rPr>
              <a:t>HKEY_LOCAL_MACHINE\Software\Wow6432Node \Microsoft\BusinessRules\3.0</a:t>
            </a:r>
          </a:p>
        </p:txBody>
      </p:sp>
      <p:sp>
        <p:nvSpPr>
          <p:cNvPr id="13" name="Freeform 12"/>
          <p:cNvSpPr/>
          <p:nvPr/>
        </p:nvSpPr>
        <p:spPr>
          <a:xfrm>
            <a:off x="1047436" y="1311226"/>
            <a:ext cx="3203517" cy="1344637"/>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353" b="1" dirty="0">
                <a:gradFill>
                  <a:gsLst>
                    <a:gs pos="0">
                      <a:srgbClr val="FFFFFF"/>
                    </a:gs>
                    <a:gs pos="100000">
                      <a:srgbClr val="FFFFFF"/>
                    </a:gs>
                  </a:gsLst>
                  <a:lin ang="5400000" scaled="0"/>
                </a:gradFill>
              </a:rPr>
              <a:t>BizTalk Business Rules Engine Pipeline Framework</a:t>
            </a:r>
            <a:endParaRPr lang="en-US" sz="1765" dirty="0">
              <a:gradFill>
                <a:gsLst>
                  <a:gs pos="0">
                    <a:srgbClr val="FFFFFF"/>
                  </a:gs>
                  <a:gs pos="100000">
                    <a:srgbClr val="FFFFFF"/>
                  </a:gs>
                </a:gsLst>
                <a:lin ang="5400000" scaled="0"/>
              </a:gradFill>
            </a:endParaRPr>
          </a:p>
        </p:txBody>
      </p:sp>
      <p:sp>
        <p:nvSpPr>
          <p:cNvPr id="14" name="Freeform 13"/>
          <p:cNvSpPr/>
          <p:nvPr/>
        </p:nvSpPr>
        <p:spPr>
          <a:xfrm>
            <a:off x="1047436" y="4250850"/>
            <a:ext cx="3203517" cy="2284219"/>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rPr>
              <a:t>And the answer is</a:t>
            </a:r>
            <a:br>
              <a:rPr lang="en-US" sz="2549" dirty="0">
                <a:gradFill>
                  <a:gsLst>
                    <a:gs pos="0">
                      <a:srgbClr val="FFFFFF"/>
                    </a:gs>
                    <a:gs pos="100000">
                      <a:srgbClr val="FFFFFF"/>
                    </a:gs>
                  </a:gsLst>
                  <a:lin ang="5400000" scaled="0"/>
                </a:gradFill>
              </a:rPr>
            </a:br>
            <a:r>
              <a:rPr lang="en-US" sz="2549" dirty="0">
                <a:gradFill>
                  <a:gsLst>
                    <a:gs pos="0">
                      <a:srgbClr val="FFFFFF"/>
                    </a:gs>
                    <a:gs pos="100000">
                      <a:srgbClr val="FFFFFF"/>
                    </a:gs>
                  </a:gsLst>
                  <a:lin ang="5400000" scaled="0"/>
                </a:gradFill>
              </a:rPr>
              <a:t>YES, we can!</a:t>
            </a:r>
          </a:p>
        </p:txBody>
      </p:sp>
      <p:sp>
        <p:nvSpPr>
          <p:cNvPr id="15" name="Freeform 14"/>
          <p:cNvSpPr/>
          <p:nvPr/>
        </p:nvSpPr>
        <p:spPr>
          <a:xfrm>
            <a:off x="1047436" y="2772234"/>
            <a:ext cx="3203517" cy="1362691"/>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rPr>
              <a:t>But can we extend</a:t>
            </a:r>
            <a:br>
              <a:rPr lang="en-US" sz="2549" dirty="0">
                <a:gradFill>
                  <a:gsLst>
                    <a:gs pos="0">
                      <a:srgbClr val="FFFFFF"/>
                    </a:gs>
                    <a:gs pos="100000">
                      <a:srgbClr val="FFFFFF"/>
                    </a:gs>
                  </a:gsLst>
                  <a:lin ang="5400000" scaled="0"/>
                </a:gradFill>
              </a:rPr>
            </a:br>
            <a:r>
              <a:rPr lang="en-US" sz="2549" dirty="0">
                <a:gradFill>
                  <a:gsLst>
                    <a:gs pos="0">
                      <a:srgbClr val="FFFFFF"/>
                    </a:gs>
                    <a:gs pos="100000">
                      <a:srgbClr val="FFFFFF"/>
                    </a:gs>
                  </a:gsLst>
                  <a:lin ang="5400000" scaled="0"/>
                </a:gradFill>
              </a:rPr>
              <a:t>these capabilities?</a:t>
            </a:r>
          </a:p>
        </p:txBody>
      </p:sp>
      <p:sp>
        <p:nvSpPr>
          <p:cNvPr id="28" name="Text Placeholder 4"/>
          <p:cNvSpPr txBox="1">
            <a:spLocks/>
          </p:cNvSpPr>
          <p:nvPr/>
        </p:nvSpPr>
        <p:spPr>
          <a:xfrm>
            <a:off x="4384950" y="1305865"/>
            <a:ext cx="6902471" cy="1349999"/>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961" noProof="1">
                <a:gradFill>
                  <a:gsLst>
                    <a:gs pos="1250">
                      <a:srgbClr val="FFFFFF"/>
                    </a:gs>
                    <a:gs pos="100000">
                      <a:srgbClr val="FFFFFF"/>
                    </a:gs>
                  </a:gsLst>
                  <a:lin ang="5400000" scaled="0"/>
                </a:gradFill>
                <a:latin typeface="Segoe UI"/>
              </a:rPr>
              <a:t>The BizTalk BRE Pipeline Framework leverages the Business Rules Engine (BRE) to abstract away logic to be exercised in BizTalk pipelines thus catering for increased development flexibility and agility.</a:t>
            </a:r>
          </a:p>
        </p:txBody>
      </p:sp>
      <p:sp>
        <p:nvSpPr>
          <p:cNvPr id="29" name="TextBox 28"/>
          <p:cNvSpPr txBox="1"/>
          <p:nvPr/>
        </p:nvSpPr>
        <p:spPr>
          <a:xfrm>
            <a:off x="954872" y="6104643"/>
            <a:ext cx="3296082" cy="534056"/>
          </a:xfrm>
          <a:prstGeom prst="rect">
            <a:avLst/>
          </a:prstGeom>
          <a:noFill/>
        </p:spPr>
        <p:txBody>
          <a:bodyPr wrap="square" lIns="179285" tIns="143428" rIns="179285" bIns="143428" rtlCol="0">
            <a:spAutoFit/>
          </a:bodyPr>
          <a:lstStyle/>
          <a:p>
            <a:pPr>
              <a:lnSpc>
                <a:spcPct val="90000"/>
              </a:lnSpc>
            </a:pPr>
            <a:r>
              <a:rPr lang="pt-PT" sz="882" b="1" dirty="0">
                <a:gradFill>
                  <a:gsLst>
                    <a:gs pos="2917">
                      <a:schemeClr val="tx1"/>
                    </a:gs>
                    <a:gs pos="30000">
                      <a:schemeClr val="tx1"/>
                    </a:gs>
                  </a:gsLst>
                  <a:lin ang="5400000" scaled="0"/>
                </a:gradFill>
              </a:rPr>
              <a:t>https://brepipelineframework.codeplex.com/documentation </a:t>
            </a:r>
          </a:p>
        </p:txBody>
      </p:sp>
      <p:sp>
        <p:nvSpPr>
          <p:cNvPr id="16" name="Title 1"/>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42"/>
            <a:r>
              <a:rPr lang="en-US" sz="392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#15 </a:t>
            </a:r>
            <a:r>
              <a:rPr lang="en-US" sz="3920" spc="-102" dirty="0">
                <a:solidFill>
                  <a:srgbClr val="FFFFFF"/>
                </a:solidFill>
                <a:latin typeface="Segoe UI Light"/>
              </a:rPr>
              <a:t>– </a:t>
            </a:r>
            <a:r>
              <a:rPr lang="en-US" sz="3921" dirty="0"/>
              <a:t>Using BRE to help you implementing CBR</a:t>
            </a:r>
            <a:endParaRPr lang="en-US" sz="3920" spc="-102" dirty="0">
              <a:solidFill>
                <a:srgbClr val="FFFFFF"/>
              </a:solidFill>
              <a:latin typeface="Segoe UI Light"/>
            </a:endParaRPr>
          </a:p>
        </p:txBody>
      </p:sp>
    </p:spTree>
    <p:extLst>
      <p:ext uri="{BB962C8B-B14F-4D97-AF65-F5344CB8AC3E}">
        <p14:creationId xmlns:p14="http://schemas.microsoft.com/office/powerpoint/2010/main" val="91376742"/>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1+#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4" grpId="0" animBg="1"/>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5884223" y="1209308"/>
            <a:ext cx="6000360" cy="5349399"/>
          </a:xfrm>
          <a:prstGeom prst="rect">
            <a:avLst/>
          </a:prstGeom>
          <a:solidFill>
            <a:srgbClr val="FFFFFF"/>
          </a:solidFill>
          <a:ln>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07" tIns="146166" rIns="182707" bIns="146166" numCol="1" spcCol="0" rtlCol="0" fromWordArt="0" anchor="t" anchorCtr="0" forceAA="0" compatLnSpc="1">
            <a:prstTxWarp prst="textNoShape">
              <a:avLst/>
            </a:prstTxWarp>
            <a:noAutofit/>
          </a:bodyPr>
          <a:lstStyle/>
          <a:p>
            <a:pPr defTabSz="1132933">
              <a:lnSpc>
                <a:spcPct val="90000"/>
              </a:lnSpc>
              <a:spcBef>
                <a:spcPct val="0"/>
              </a:spcBef>
              <a:spcAft>
                <a:spcPct val="35000"/>
              </a:spcAft>
            </a:pPr>
            <a:r>
              <a:rPr lang="en-US" sz="2549" b="1" dirty="0">
                <a:solidFill>
                  <a:schemeClr val="bg2"/>
                </a:solidFill>
              </a:rPr>
              <a:t>SetScriptBuffer</a:t>
            </a:r>
            <a:endParaRPr lang="en-US" sz="2549" b="1" noProof="1">
              <a:solidFill>
                <a:schemeClr val="bg2"/>
              </a:solidFill>
            </a:endParaRPr>
          </a:p>
          <a:p>
            <a:pPr defTabSz="1132933">
              <a:lnSpc>
                <a:spcPct val="90000"/>
              </a:lnSpc>
              <a:spcBef>
                <a:spcPct val="0"/>
              </a:spcBef>
              <a:spcAft>
                <a:spcPct val="35000"/>
              </a:spcAft>
            </a:pPr>
            <a:r>
              <a:rPr lang="en-US" sz="1765" dirty="0">
                <a:solidFill>
                  <a:srgbClr val="000000"/>
                </a:solidFill>
                <a:highlight>
                  <a:srgbClr val="FFFFFF"/>
                </a:highlight>
                <a:latin typeface="Consolas" panose="020B0609020204030204" pitchFamily="49" charset="0"/>
              </a:rPr>
              <a:t>…</a:t>
            </a:r>
            <a:endParaRPr lang="pt-PT" sz="1765" dirty="0">
              <a:solidFill>
                <a:srgbClr val="000000"/>
              </a:solidFill>
              <a:highlight>
                <a:srgbClr val="FFFFFF"/>
              </a:highlight>
              <a:latin typeface="Consolas" panose="020B0609020204030204" pitchFamily="49" charset="0"/>
            </a:endParaRPr>
          </a:p>
          <a:p>
            <a:pPr defTabSz="1132933">
              <a:lnSpc>
                <a:spcPct val="90000"/>
              </a:lnSpc>
              <a:spcBef>
                <a:spcPct val="0"/>
              </a:spcBef>
              <a:spcAft>
                <a:spcPct val="35000"/>
              </a:spcAft>
            </a:pPr>
            <a:r>
              <a:rPr lang="pt-PT" sz="1765" b="1" dirty="0">
                <a:solidFill>
                  <a:srgbClr val="000000"/>
                </a:solidFill>
                <a:highlight>
                  <a:srgbClr val="FFFFFF"/>
                </a:highlight>
                <a:latin typeface="Consolas" panose="020B0609020204030204" pitchFamily="49" charset="0"/>
              </a:rPr>
              <a:t>SetScriptBuffer(</a:t>
            </a:r>
            <a:r>
              <a:rPr lang="pt-PT" sz="1765" b="1" dirty="0">
                <a:solidFill>
                  <a:srgbClr val="2B91AF"/>
                </a:solidFill>
                <a:highlight>
                  <a:srgbClr val="FFFFFF"/>
                </a:highlight>
                <a:latin typeface="Consolas" panose="020B0609020204030204" pitchFamily="49" charset="0"/>
              </a:rPr>
              <a:t>ScriptType</a:t>
            </a:r>
            <a:r>
              <a:rPr lang="pt-PT" sz="1765" b="1" dirty="0">
                <a:solidFill>
                  <a:srgbClr val="000000"/>
                </a:solidFill>
                <a:highlight>
                  <a:srgbClr val="FFFFFF"/>
                </a:highlight>
                <a:latin typeface="Consolas" panose="020B0609020204030204" pitchFamily="49" charset="0"/>
              </a:rPr>
              <a:t>.CSharp, </a:t>
            </a:r>
            <a:r>
              <a:rPr lang="pt-PT" sz="1765" b="1" dirty="0">
                <a:solidFill>
                  <a:srgbClr val="0000FF"/>
                </a:solidFill>
                <a:highlight>
                  <a:srgbClr val="FFFFFF"/>
                </a:highlight>
                <a:latin typeface="Consolas" panose="020B0609020204030204" pitchFamily="49" charset="0"/>
              </a:rPr>
              <a:t>this</a:t>
            </a:r>
            <a:r>
              <a:rPr lang="pt-PT" sz="1765" b="1" dirty="0">
                <a:solidFill>
                  <a:srgbClr val="000000"/>
                </a:solidFill>
                <a:highlight>
                  <a:srgbClr val="FFFFFF"/>
                </a:highlight>
                <a:latin typeface="Consolas" panose="020B0609020204030204" pitchFamily="49" charset="0"/>
              </a:rPr>
              <a:t>.GetCSharpBuffer());</a:t>
            </a:r>
            <a:endParaRPr lang="en-US" sz="1765" b="1" dirty="0">
              <a:solidFill>
                <a:srgbClr val="000000"/>
              </a:solidFill>
              <a:highlight>
                <a:srgbClr val="FFFFFF"/>
              </a:highlight>
              <a:latin typeface="Consolas" panose="020B0609020204030204" pitchFamily="49" charset="0"/>
            </a:endParaRPr>
          </a:p>
          <a:p>
            <a:pPr defTabSz="1132933">
              <a:lnSpc>
                <a:spcPct val="90000"/>
              </a:lnSpc>
              <a:spcBef>
                <a:spcPct val="0"/>
              </a:spcBef>
              <a:spcAft>
                <a:spcPct val="35000"/>
              </a:spcAft>
            </a:pPr>
            <a:r>
              <a:rPr lang="en-US" sz="1765" b="1" dirty="0">
                <a:solidFill>
                  <a:srgbClr val="000000"/>
                </a:solidFill>
                <a:highlight>
                  <a:srgbClr val="FFFFFF"/>
                </a:highlight>
                <a:latin typeface="Consolas" panose="020B0609020204030204" pitchFamily="49" charset="0"/>
              </a:rPr>
              <a:t>…</a:t>
            </a:r>
          </a:p>
          <a:p>
            <a:r>
              <a:rPr lang="pt-PT" sz="1372" dirty="0">
                <a:solidFill>
                  <a:srgbClr val="0000FF"/>
                </a:solidFill>
                <a:highlight>
                  <a:srgbClr val="FFFFFF"/>
                </a:highlight>
                <a:latin typeface="Consolas" panose="020B0609020204030204" pitchFamily="49" charset="0"/>
              </a:rPr>
              <a:t>private</a:t>
            </a:r>
            <a:r>
              <a:rPr lang="pt-PT" sz="1372" dirty="0">
                <a:solidFill>
                  <a:srgbClr val="000000"/>
                </a:solidFill>
                <a:highlight>
                  <a:srgbClr val="FFFFFF"/>
                </a:highlight>
                <a:latin typeface="Consolas" panose="020B0609020204030204" pitchFamily="49" charset="0"/>
              </a:rPr>
              <a:t> </a:t>
            </a:r>
            <a:r>
              <a:rPr lang="pt-PT" sz="1372" dirty="0">
                <a:solidFill>
                  <a:srgbClr val="0000FF"/>
                </a:solidFill>
                <a:highlight>
                  <a:srgbClr val="FFFFFF"/>
                </a:highlight>
                <a:latin typeface="Consolas" panose="020B0609020204030204" pitchFamily="49" charset="0"/>
              </a:rPr>
              <a:t>string</a:t>
            </a:r>
            <a:r>
              <a:rPr lang="pt-PT" sz="1372" dirty="0">
                <a:solidFill>
                  <a:srgbClr val="000000"/>
                </a:solidFill>
                <a:highlight>
                  <a:srgbClr val="FFFFFF"/>
                </a:highlight>
                <a:latin typeface="Consolas" panose="020B0609020204030204" pitchFamily="49" charset="0"/>
              </a:rPr>
              <a:t> GetCSharpBuffer()</a:t>
            </a:r>
          </a:p>
          <a:p>
            <a:r>
              <a:rPr lang="pt-PT" sz="1372" dirty="0">
                <a:solidFill>
                  <a:srgbClr val="000000"/>
                </a:solidFill>
                <a:highlight>
                  <a:srgbClr val="FFFFFF"/>
                </a:highlight>
                <a:latin typeface="Consolas" panose="020B0609020204030204" pitchFamily="49" charset="0"/>
              </a:rPr>
              <a:t>{</a:t>
            </a:r>
          </a:p>
          <a:p>
            <a:r>
              <a:rPr lang="pt-PT" sz="1372" dirty="0">
                <a:solidFill>
                  <a:srgbClr val="000000"/>
                </a:solidFill>
                <a:highlight>
                  <a:srgbClr val="FFFFFF"/>
                </a:highlight>
                <a:latin typeface="Consolas" panose="020B0609020204030204" pitchFamily="49" charset="0"/>
              </a:rPr>
              <a:t>   </a:t>
            </a:r>
            <a:r>
              <a:rPr lang="pt-PT" sz="1372" dirty="0">
                <a:solidFill>
                  <a:srgbClr val="2B91AF"/>
                </a:solidFill>
                <a:highlight>
                  <a:srgbClr val="FFFFFF"/>
                </a:highlight>
                <a:latin typeface="Consolas" panose="020B0609020204030204" pitchFamily="49" charset="0"/>
              </a:rPr>
              <a:t>StringBuilder</a:t>
            </a:r>
            <a:r>
              <a:rPr lang="pt-PT" sz="1372" dirty="0">
                <a:solidFill>
                  <a:srgbClr val="000000"/>
                </a:solidFill>
                <a:highlight>
                  <a:srgbClr val="FFFFFF"/>
                </a:highlight>
                <a:latin typeface="Consolas" panose="020B0609020204030204" pitchFamily="49" charset="0"/>
              </a:rPr>
              <a:t> builder = </a:t>
            </a:r>
            <a:r>
              <a:rPr lang="pt-PT" sz="1372" dirty="0">
                <a:solidFill>
                  <a:srgbClr val="0000FF"/>
                </a:solidFill>
                <a:highlight>
                  <a:srgbClr val="FFFFFF"/>
                </a:highlight>
                <a:latin typeface="Consolas" panose="020B0609020204030204" pitchFamily="49" charset="0"/>
              </a:rPr>
              <a:t>new</a:t>
            </a:r>
            <a:r>
              <a:rPr lang="pt-PT" sz="1372" dirty="0">
                <a:solidFill>
                  <a:srgbClr val="000000"/>
                </a:solidFill>
                <a:highlight>
                  <a:srgbClr val="FFFFFF"/>
                </a:highlight>
                <a:latin typeface="Consolas" panose="020B0609020204030204" pitchFamily="49" charset="0"/>
              </a:rPr>
              <a:t> </a:t>
            </a:r>
            <a:r>
              <a:rPr lang="pt-PT" sz="1372" dirty="0">
                <a:solidFill>
                  <a:srgbClr val="2B91AF"/>
                </a:solidFill>
                <a:highlight>
                  <a:srgbClr val="FFFFFF"/>
                </a:highlight>
                <a:latin typeface="Consolas" panose="020B0609020204030204" pitchFamily="49" charset="0"/>
              </a:rPr>
              <a:t>StringBuilder</a:t>
            </a:r>
            <a:r>
              <a:rPr lang="pt-PT" sz="1372" dirty="0">
                <a:solidFill>
                  <a:srgbClr val="000000"/>
                </a:solidFill>
                <a:highlight>
                  <a:srgbClr val="FFFFFF"/>
                </a:highlight>
                <a:latin typeface="Consolas" panose="020B0609020204030204" pitchFamily="49" charset="0"/>
              </a:rPr>
              <a:t>();</a:t>
            </a:r>
          </a:p>
          <a:p>
            <a:r>
              <a:rPr lang="pt-PT" sz="1372" dirty="0">
                <a:solidFill>
                  <a:srgbClr val="000000"/>
                </a:solidFill>
                <a:highlight>
                  <a:srgbClr val="FFFFFF"/>
                </a:highlight>
                <a:latin typeface="Consolas" panose="020B0609020204030204" pitchFamily="49" charset="0"/>
              </a:rPr>
              <a:t>   </a:t>
            </a:r>
            <a:r>
              <a:rPr lang="en-US" sz="1372" dirty="0">
                <a:solidFill>
                  <a:srgbClr val="000000"/>
                </a:solidFill>
                <a:highlight>
                  <a:srgbClr val="FFFFFF"/>
                </a:highlight>
                <a:latin typeface="Consolas" panose="020B0609020204030204" pitchFamily="49" charset="0"/>
              </a:rPr>
              <a:t>builder.Append(</a:t>
            </a:r>
            <a:r>
              <a:rPr lang="en-US" sz="1372" dirty="0">
                <a:solidFill>
                  <a:srgbClr val="A31515"/>
                </a:solidFill>
                <a:highlight>
                  <a:srgbClr val="FFFFFF"/>
                </a:highlight>
                <a:latin typeface="Consolas" panose="020B0609020204030204" pitchFamily="49" charset="0"/>
              </a:rPr>
              <a:t>"public bool Compare(string strA, string strB, string ignoreCase)\n"</a:t>
            </a:r>
            <a:r>
              <a:rPr lang="en-US" sz="1372" dirty="0">
                <a:solidFill>
                  <a:srgbClr val="000000"/>
                </a:solidFill>
                <a:highlight>
                  <a:srgbClr val="FFFFFF"/>
                </a:highlight>
                <a:latin typeface="Consolas" panose="020B0609020204030204" pitchFamily="49" charset="0"/>
              </a:rPr>
              <a:t>);</a:t>
            </a:r>
          </a:p>
          <a:p>
            <a:r>
              <a:rPr lang="pt-PT" sz="1372" dirty="0">
                <a:solidFill>
                  <a:srgbClr val="000000"/>
                </a:solidFill>
                <a:highlight>
                  <a:srgbClr val="FFFFFF"/>
                </a:highlight>
                <a:latin typeface="Consolas" panose="020B0609020204030204" pitchFamily="49" charset="0"/>
              </a:rPr>
              <a:t>   builder.Append(</a:t>
            </a:r>
            <a:r>
              <a:rPr lang="pt-PT" sz="1372" dirty="0">
                <a:solidFill>
                  <a:srgbClr val="A31515"/>
                </a:solidFill>
                <a:highlight>
                  <a:srgbClr val="FFFFFF"/>
                </a:highlight>
                <a:latin typeface="Consolas" panose="020B0609020204030204" pitchFamily="49" charset="0"/>
              </a:rPr>
              <a:t>"{\n"</a:t>
            </a:r>
            <a:r>
              <a:rPr lang="pt-PT" sz="1372" dirty="0">
                <a:solidFill>
                  <a:srgbClr val="000000"/>
                </a:solidFill>
                <a:highlight>
                  <a:srgbClr val="FFFFFF"/>
                </a:highlight>
                <a:latin typeface="Consolas" panose="020B0609020204030204" pitchFamily="49" charset="0"/>
              </a:rPr>
              <a:t>);</a:t>
            </a:r>
          </a:p>
          <a:p>
            <a:r>
              <a:rPr lang="pt-PT" sz="1372" dirty="0">
                <a:solidFill>
                  <a:srgbClr val="000000"/>
                </a:solidFill>
                <a:highlight>
                  <a:srgbClr val="FFFFFF"/>
                </a:highlight>
                <a:latin typeface="Consolas" panose="020B0609020204030204" pitchFamily="49" charset="0"/>
              </a:rPr>
              <a:t>   </a:t>
            </a:r>
            <a:r>
              <a:rPr lang="en-US" sz="1372" dirty="0">
                <a:solidFill>
                  <a:srgbClr val="000000"/>
                </a:solidFill>
                <a:highlight>
                  <a:srgbClr val="FFFFFF"/>
                </a:highlight>
                <a:latin typeface="Consolas" panose="020B0609020204030204" pitchFamily="49" charset="0"/>
              </a:rPr>
              <a:t>builder.Append(</a:t>
            </a:r>
            <a:r>
              <a:rPr lang="en-US" sz="1372" dirty="0">
                <a:solidFill>
                  <a:srgbClr val="A31515"/>
                </a:solidFill>
                <a:highlight>
                  <a:srgbClr val="FFFFFF"/>
                </a:highlight>
                <a:latin typeface="Consolas" panose="020B0609020204030204" pitchFamily="49" charset="0"/>
              </a:rPr>
              <a:t>"\tbool isToIgnoreCase = false;\n"</a:t>
            </a:r>
            <a:r>
              <a:rPr lang="en-US" sz="1372" dirty="0">
                <a:solidFill>
                  <a:srgbClr val="000000"/>
                </a:solidFill>
                <a:highlight>
                  <a:srgbClr val="FFFFFF"/>
                </a:highlight>
                <a:latin typeface="Consolas" panose="020B0609020204030204" pitchFamily="49" charset="0"/>
              </a:rPr>
              <a:t>);</a:t>
            </a:r>
          </a:p>
          <a:p>
            <a:r>
              <a:rPr lang="en-US" sz="1372" dirty="0">
                <a:solidFill>
                  <a:srgbClr val="000000"/>
                </a:solidFill>
                <a:highlight>
                  <a:srgbClr val="FFFFFF"/>
                </a:highlight>
                <a:latin typeface="Consolas" panose="020B0609020204030204" pitchFamily="49" charset="0"/>
              </a:rPr>
              <a:t> </a:t>
            </a:r>
            <a:r>
              <a:rPr lang="pt-PT" sz="1372" dirty="0">
                <a:solidFill>
                  <a:srgbClr val="000000"/>
                </a:solidFill>
                <a:highlight>
                  <a:srgbClr val="FFFFFF"/>
                </a:highlight>
                <a:latin typeface="Consolas" panose="020B0609020204030204" pitchFamily="49" charset="0"/>
              </a:rPr>
              <a:t>  </a:t>
            </a:r>
            <a:r>
              <a:rPr lang="en-US" sz="1372" dirty="0">
                <a:solidFill>
                  <a:srgbClr val="000000"/>
                </a:solidFill>
                <a:highlight>
                  <a:srgbClr val="FFFFFF"/>
                </a:highlight>
                <a:latin typeface="Consolas" panose="020B0609020204030204" pitchFamily="49" charset="0"/>
              </a:rPr>
              <a:t>builder.Append(</a:t>
            </a:r>
            <a:r>
              <a:rPr lang="en-US" sz="1372" dirty="0">
                <a:solidFill>
                  <a:srgbClr val="A31515"/>
                </a:solidFill>
                <a:highlight>
                  <a:srgbClr val="FFFFFF"/>
                </a:highlight>
                <a:latin typeface="Consolas" panose="020B0609020204030204" pitchFamily="49" charset="0"/>
              </a:rPr>
              <a:t>"\tbool outBooleanResult = bool.TryParse(ignoreCase, out isToIgnoreCase);\n"</a:t>
            </a:r>
            <a:r>
              <a:rPr lang="en-US" sz="1372" dirty="0">
                <a:solidFill>
                  <a:srgbClr val="000000"/>
                </a:solidFill>
                <a:highlight>
                  <a:srgbClr val="FFFFFF"/>
                </a:highlight>
                <a:latin typeface="Consolas" panose="020B0609020204030204" pitchFamily="49" charset="0"/>
              </a:rPr>
              <a:t>);</a:t>
            </a:r>
          </a:p>
          <a:p>
            <a:r>
              <a:rPr lang="en-US" sz="1372" dirty="0">
                <a:solidFill>
                  <a:srgbClr val="000000"/>
                </a:solidFill>
                <a:highlight>
                  <a:srgbClr val="FFFFFF"/>
                </a:highlight>
                <a:latin typeface="Consolas" panose="020B0609020204030204" pitchFamily="49" charset="0"/>
              </a:rPr>
              <a:t>   builder.Append(</a:t>
            </a:r>
            <a:r>
              <a:rPr lang="en-US" sz="1372" dirty="0">
                <a:solidFill>
                  <a:srgbClr val="A31515"/>
                </a:solidFill>
                <a:highlight>
                  <a:srgbClr val="FFFFFF"/>
                </a:highlight>
                <a:latin typeface="Consolas" panose="020B0609020204030204" pitchFamily="49" charset="0"/>
              </a:rPr>
              <a:t>"\tif (string.Compare(strA, strB, isToIgnoreCase) == 0)\n"</a:t>
            </a:r>
            <a:r>
              <a:rPr lang="en-US" sz="1372" dirty="0">
                <a:solidFill>
                  <a:srgbClr val="000000"/>
                </a:solidFill>
                <a:highlight>
                  <a:srgbClr val="FFFFFF"/>
                </a:highlight>
                <a:latin typeface="Consolas" panose="020B0609020204030204" pitchFamily="49" charset="0"/>
              </a:rPr>
              <a:t>);</a:t>
            </a:r>
          </a:p>
          <a:p>
            <a:r>
              <a:rPr lang="pt-PT" sz="1372" dirty="0">
                <a:solidFill>
                  <a:srgbClr val="000000"/>
                </a:solidFill>
                <a:highlight>
                  <a:srgbClr val="FFFFFF"/>
                </a:highlight>
                <a:latin typeface="Consolas" panose="020B0609020204030204" pitchFamily="49" charset="0"/>
              </a:rPr>
              <a:t>   builder.Append(</a:t>
            </a:r>
            <a:r>
              <a:rPr lang="pt-PT" sz="1372" dirty="0">
                <a:solidFill>
                  <a:srgbClr val="A31515"/>
                </a:solidFill>
                <a:highlight>
                  <a:srgbClr val="FFFFFF"/>
                </a:highlight>
                <a:latin typeface="Consolas" panose="020B0609020204030204" pitchFamily="49" charset="0"/>
              </a:rPr>
              <a:t>"\t\treturn true;\n"</a:t>
            </a:r>
            <a:r>
              <a:rPr lang="pt-PT" sz="1372" dirty="0">
                <a:solidFill>
                  <a:srgbClr val="000000"/>
                </a:solidFill>
                <a:highlight>
                  <a:srgbClr val="FFFFFF"/>
                </a:highlight>
                <a:latin typeface="Consolas" panose="020B0609020204030204" pitchFamily="49" charset="0"/>
              </a:rPr>
              <a:t>);</a:t>
            </a:r>
          </a:p>
          <a:p>
            <a:r>
              <a:rPr lang="pt-PT" sz="1372" dirty="0">
                <a:solidFill>
                  <a:srgbClr val="000000"/>
                </a:solidFill>
                <a:highlight>
                  <a:srgbClr val="FFFFFF"/>
                </a:highlight>
                <a:latin typeface="Consolas" panose="020B0609020204030204" pitchFamily="49" charset="0"/>
              </a:rPr>
              <a:t>   builder.Append(</a:t>
            </a:r>
            <a:r>
              <a:rPr lang="pt-PT" sz="1372" dirty="0">
                <a:solidFill>
                  <a:srgbClr val="A31515"/>
                </a:solidFill>
                <a:highlight>
                  <a:srgbClr val="FFFFFF"/>
                </a:highlight>
                <a:latin typeface="Consolas" panose="020B0609020204030204" pitchFamily="49" charset="0"/>
              </a:rPr>
              <a:t>"\treturn false;\n"</a:t>
            </a:r>
            <a:r>
              <a:rPr lang="pt-PT" sz="1372" dirty="0">
                <a:solidFill>
                  <a:srgbClr val="000000"/>
                </a:solidFill>
                <a:highlight>
                  <a:srgbClr val="FFFFFF"/>
                </a:highlight>
                <a:latin typeface="Consolas" panose="020B0609020204030204" pitchFamily="49" charset="0"/>
              </a:rPr>
              <a:t>);</a:t>
            </a:r>
          </a:p>
          <a:p>
            <a:r>
              <a:rPr lang="pt-PT" sz="1372" dirty="0">
                <a:solidFill>
                  <a:srgbClr val="000000"/>
                </a:solidFill>
                <a:highlight>
                  <a:srgbClr val="FFFFFF"/>
                </a:highlight>
                <a:latin typeface="Consolas" panose="020B0609020204030204" pitchFamily="49" charset="0"/>
              </a:rPr>
              <a:t>   builder.Append(</a:t>
            </a:r>
            <a:r>
              <a:rPr lang="pt-PT" sz="1372" dirty="0">
                <a:solidFill>
                  <a:srgbClr val="A31515"/>
                </a:solidFill>
                <a:highlight>
                  <a:srgbClr val="FFFFFF"/>
                </a:highlight>
                <a:latin typeface="Consolas" panose="020B0609020204030204" pitchFamily="49" charset="0"/>
              </a:rPr>
              <a:t>"}\n"</a:t>
            </a:r>
            <a:r>
              <a:rPr lang="pt-PT" sz="1372" dirty="0">
                <a:solidFill>
                  <a:srgbClr val="000000"/>
                </a:solidFill>
                <a:highlight>
                  <a:srgbClr val="FFFFFF"/>
                </a:highlight>
                <a:latin typeface="Consolas" panose="020B0609020204030204" pitchFamily="49" charset="0"/>
              </a:rPr>
              <a:t>);</a:t>
            </a:r>
          </a:p>
          <a:p>
            <a:r>
              <a:rPr lang="pt-PT" sz="1372" dirty="0">
                <a:solidFill>
                  <a:srgbClr val="000000"/>
                </a:solidFill>
                <a:highlight>
                  <a:srgbClr val="FFFFFF"/>
                </a:highlight>
                <a:latin typeface="Consolas" panose="020B0609020204030204" pitchFamily="49" charset="0"/>
              </a:rPr>
              <a:t>   </a:t>
            </a:r>
            <a:r>
              <a:rPr lang="pt-PT" sz="1372" dirty="0">
                <a:solidFill>
                  <a:srgbClr val="0000FF"/>
                </a:solidFill>
                <a:highlight>
                  <a:srgbClr val="FFFFFF"/>
                </a:highlight>
                <a:latin typeface="Consolas" panose="020B0609020204030204" pitchFamily="49" charset="0"/>
              </a:rPr>
              <a:t>return</a:t>
            </a:r>
            <a:r>
              <a:rPr lang="pt-PT" sz="1372" dirty="0">
                <a:solidFill>
                  <a:srgbClr val="000000"/>
                </a:solidFill>
                <a:highlight>
                  <a:srgbClr val="FFFFFF"/>
                </a:highlight>
                <a:latin typeface="Consolas" panose="020B0609020204030204" pitchFamily="49" charset="0"/>
              </a:rPr>
              <a:t> builder.ToString();</a:t>
            </a:r>
          </a:p>
          <a:p>
            <a:r>
              <a:rPr lang="pt-PT" sz="1372" dirty="0">
                <a:solidFill>
                  <a:srgbClr val="000000"/>
                </a:solidFill>
                <a:highlight>
                  <a:srgbClr val="FFFFFF"/>
                </a:highlight>
                <a:latin typeface="Consolas" panose="020B0609020204030204" pitchFamily="49" charset="0"/>
              </a:rPr>
              <a:t>}</a:t>
            </a:r>
            <a:endParaRPr lang="en-US" sz="1765" b="1" dirty="0">
              <a:solidFill>
                <a:schemeClr val="bg2"/>
              </a:solidFill>
            </a:endParaRPr>
          </a:p>
        </p:txBody>
      </p:sp>
      <p:sp>
        <p:nvSpPr>
          <p:cNvPr id="13" name="Rectangle 12"/>
          <p:cNvSpPr/>
          <p:nvPr/>
        </p:nvSpPr>
        <p:spPr bwMode="auto">
          <a:xfrm>
            <a:off x="307417" y="1209308"/>
            <a:ext cx="5435620" cy="5349399"/>
          </a:xfrm>
          <a:prstGeom prst="rect">
            <a:avLst/>
          </a:prstGeom>
          <a:solidFill>
            <a:srgbClr val="FFFFFF"/>
          </a:solidFill>
          <a:ln>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07" tIns="146166" rIns="182707" bIns="146166" numCol="1" spcCol="0" rtlCol="0" fromWordArt="0" anchor="t" anchorCtr="0" forceAA="0" compatLnSpc="1">
            <a:prstTxWarp prst="textNoShape">
              <a:avLst/>
            </a:prstTxWarp>
            <a:noAutofit/>
          </a:bodyPr>
          <a:lstStyle/>
          <a:p>
            <a:pPr defTabSz="1132933">
              <a:lnSpc>
                <a:spcPct val="90000"/>
              </a:lnSpc>
              <a:spcBef>
                <a:spcPct val="0"/>
              </a:spcBef>
              <a:spcAft>
                <a:spcPct val="35000"/>
              </a:spcAft>
            </a:pPr>
            <a:r>
              <a:rPr lang="en-US" sz="2549" b="1" noProof="1">
                <a:solidFill>
                  <a:schemeClr val="bg2"/>
                </a:solidFill>
              </a:rPr>
              <a:t>SetExternalFunctionName</a:t>
            </a:r>
            <a:endParaRPr lang="en-US" sz="2745" b="1" noProof="1">
              <a:solidFill>
                <a:srgbClr val="505050">
                  <a:hueOff val="0"/>
                  <a:satOff val="0"/>
                  <a:lumOff val="0"/>
                  <a:alphaOff val="0"/>
                </a:srgbClr>
              </a:solidFill>
              <a:ea typeface="Segoe UI" pitchFamily="34" charset="0"/>
              <a:cs typeface="Segoe UI" pitchFamily="34" charset="0"/>
            </a:endParaRPr>
          </a:p>
          <a:p>
            <a:r>
              <a:rPr lang="en-US" sz="1372" noProof="1">
                <a:solidFill>
                  <a:srgbClr val="0000FF"/>
                </a:solidFill>
                <a:highlight>
                  <a:srgbClr val="FFFFFF"/>
                </a:highlight>
                <a:latin typeface="Consolas" panose="020B0609020204030204" pitchFamily="49" charset="0"/>
              </a:rPr>
              <a:t>this</a:t>
            </a:r>
            <a:r>
              <a:rPr lang="en-US" sz="1372" noProof="1">
                <a:solidFill>
                  <a:srgbClr val="000000"/>
                </a:solidFill>
                <a:highlight>
                  <a:srgbClr val="FFFFFF"/>
                </a:highlight>
                <a:latin typeface="Consolas" panose="020B0609020204030204" pitchFamily="49" charset="0"/>
              </a:rPr>
              <a:t>.Category = </a:t>
            </a:r>
            <a:r>
              <a:rPr lang="en-US" sz="1372" noProof="1">
                <a:solidFill>
                  <a:srgbClr val="2B91AF"/>
                </a:solidFill>
                <a:highlight>
                  <a:srgbClr val="FFFFFF"/>
                </a:highlight>
                <a:latin typeface="Consolas" panose="020B0609020204030204" pitchFamily="49" charset="0"/>
              </a:rPr>
              <a:t>FunctoidCategory</a:t>
            </a:r>
            <a:r>
              <a:rPr lang="en-US" sz="1372" noProof="1">
                <a:solidFill>
                  <a:srgbClr val="000000"/>
                </a:solidFill>
                <a:highlight>
                  <a:srgbClr val="FFFFFF"/>
                </a:highlight>
                <a:latin typeface="Consolas" panose="020B0609020204030204" pitchFamily="49" charset="0"/>
              </a:rPr>
              <a:t>.String;</a:t>
            </a:r>
            <a:endParaRPr lang="en-US" sz="1372" noProof="1">
              <a:solidFill>
                <a:srgbClr val="0000FF"/>
              </a:solidFill>
              <a:highlight>
                <a:srgbClr val="FFFFFF"/>
              </a:highlight>
              <a:latin typeface="Consolas" panose="020B0609020204030204" pitchFamily="49" charset="0"/>
            </a:endParaRPr>
          </a:p>
          <a:p>
            <a:r>
              <a:rPr lang="en-US" sz="1372" noProof="1">
                <a:solidFill>
                  <a:srgbClr val="0000FF"/>
                </a:solidFill>
                <a:highlight>
                  <a:srgbClr val="FFFFFF"/>
                </a:highlight>
                <a:latin typeface="Consolas" panose="020B0609020204030204" pitchFamily="49" charset="0"/>
              </a:rPr>
              <a:t>this</a:t>
            </a:r>
            <a:r>
              <a:rPr lang="en-US" sz="1372" noProof="1">
                <a:solidFill>
                  <a:srgbClr val="000000"/>
                </a:solidFill>
                <a:highlight>
                  <a:srgbClr val="FFFFFF"/>
                </a:highlight>
                <a:latin typeface="Consolas" panose="020B0609020204030204" pitchFamily="49" charset="0"/>
              </a:rPr>
              <a:t>.SetMinParams(3);</a:t>
            </a:r>
          </a:p>
          <a:p>
            <a:r>
              <a:rPr lang="en-US" sz="1372" noProof="1">
                <a:solidFill>
                  <a:srgbClr val="0000FF"/>
                </a:solidFill>
                <a:highlight>
                  <a:srgbClr val="FFFFFF"/>
                </a:highlight>
                <a:latin typeface="Consolas" panose="020B0609020204030204" pitchFamily="49" charset="0"/>
              </a:rPr>
              <a:t>this</a:t>
            </a:r>
            <a:r>
              <a:rPr lang="en-US" sz="1372" noProof="1">
                <a:solidFill>
                  <a:srgbClr val="000000"/>
                </a:solidFill>
                <a:highlight>
                  <a:srgbClr val="FFFFFF"/>
                </a:highlight>
                <a:latin typeface="Consolas" panose="020B0609020204030204" pitchFamily="49" charset="0"/>
              </a:rPr>
              <a:t>.SetMaxParams(3);</a:t>
            </a:r>
            <a:endParaRPr lang="en-US" sz="1372" noProof="1">
              <a:solidFill>
                <a:schemeClr val="accent6"/>
              </a:solidFill>
              <a:ea typeface="Segoe UI" pitchFamily="34" charset="0"/>
              <a:cs typeface="Segoe UI" pitchFamily="34" charset="0"/>
            </a:endParaRPr>
          </a:p>
          <a:p>
            <a:pPr defTabSz="914102" fontAlgn="base">
              <a:lnSpc>
                <a:spcPct val="90000"/>
              </a:lnSpc>
              <a:spcBef>
                <a:spcPts val="588"/>
              </a:spcBef>
              <a:spcAft>
                <a:spcPct val="0"/>
              </a:spcAft>
            </a:pPr>
            <a:r>
              <a:rPr lang="en-US" sz="1372" noProof="1">
                <a:solidFill>
                  <a:srgbClr val="000000"/>
                </a:solidFill>
                <a:highlight>
                  <a:srgbClr val="FFFFFF"/>
                </a:highlight>
                <a:latin typeface="Consolas" panose="020B0609020204030204" pitchFamily="49" charset="0"/>
              </a:rPr>
              <a:t>…</a:t>
            </a:r>
          </a:p>
          <a:p>
            <a:pPr defTabSz="914102" fontAlgn="base">
              <a:lnSpc>
                <a:spcPct val="90000"/>
              </a:lnSpc>
              <a:spcBef>
                <a:spcPts val="588"/>
              </a:spcBef>
              <a:spcAft>
                <a:spcPct val="0"/>
              </a:spcAft>
            </a:pPr>
            <a:r>
              <a:rPr lang="en-US" sz="1765" b="1" noProof="1">
                <a:solidFill>
                  <a:srgbClr val="000000"/>
                </a:solidFill>
                <a:highlight>
                  <a:srgbClr val="FFFFFF"/>
                </a:highlight>
                <a:latin typeface="Consolas" panose="020B0609020204030204" pitchFamily="49" charset="0"/>
              </a:rPr>
              <a:t>SetExternalFunctionName(GetType().Assembly.FullName, GetType().FullName, "Compare");</a:t>
            </a:r>
          </a:p>
          <a:p>
            <a:pPr defTabSz="914102" fontAlgn="base">
              <a:lnSpc>
                <a:spcPct val="90000"/>
              </a:lnSpc>
              <a:spcBef>
                <a:spcPts val="588"/>
              </a:spcBef>
              <a:spcAft>
                <a:spcPct val="0"/>
              </a:spcAft>
            </a:pPr>
            <a:r>
              <a:rPr lang="en-US" sz="1765" noProof="1">
                <a:solidFill>
                  <a:schemeClr val="accent6"/>
                </a:solidFill>
                <a:ea typeface="Segoe UI" pitchFamily="34" charset="0"/>
                <a:cs typeface="Segoe UI" pitchFamily="34" charset="0"/>
              </a:rPr>
              <a:t>…</a:t>
            </a:r>
          </a:p>
          <a:p>
            <a:endParaRPr lang="en-US" sz="1765" noProof="1">
              <a:solidFill>
                <a:srgbClr val="0000FF"/>
              </a:solidFill>
              <a:highlight>
                <a:srgbClr val="FFFFFF"/>
              </a:highlight>
              <a:latin typeface="Consolas" panose="020B0609020204030204" pitchFamily="49" charset="0"/>
            </a:endParaRPr>
          </a:p>
          <a:p>
            <a:r>
              <a:rPr lang="en-US" sz="1765" noProof="1">
                <a:solidFill>
                  <a:srgbClr val="0000FF"/>
                </a:solidFill>
                <a:highlight>
                  <a:srgbClr val="FFFFFF"/>
                </a:highlight>
                <a:latin typeface="Consolas" panose="020B0609020204030204" pitchFamily="49" charset="0"/>
              </a:rPr>
              <a:t>public</a:t>
            </a:r>
            <a:r>
              <a:rPr lang="en-US" sz="1765" noProof="1">
                <a:solidFill>
                  <a:srgbClr val="000000"/>
                </a:solidFill>
                <a:highlight>
                  <a:srgbClr val="FFFFFF"/>
                </a:highlight>
                <a:latin typeface="Consolas" panose="020B0609020204030204" pitchFamily="49" charset="0"/>
              </a:rPr>
              <a:t> </a:t>
            </a:r>
            <a:r>
              <a:rPr lang="en-US" sz="1765" noProof="1">
                <a:solidFill>
                  <a:srgbClr val="0000FF"/>
                </a:solidFill>
                <a:highlight>
                  <a:srgbClr val="FFFFFF"/>
                </a:highlight>
                <a:latin typeface="Consolas" panose="020B0609020204030204" pitchFamily="49" charset="0"/>
              </a:rPr>
              <a:t>bool</a:t>
            </a:r>
            <a:r>
              <a:rPr lang="en-US" sz="1765" noProof="1">
                <a:solidFill>
                  <a:srgbClr val="000000"/>
                </a:solidFill>
                <a:highlight>
                  <a:srgbClr val="FFFFFF"/>
                </a:highlight>
                <a:latin typeface="Consolas" panose="020B0609020204030204" pitchFamily="49" charset="0"/>
              </a:rPr>
              <a:t> Compare(</a:t>
            </a:r>
            <a:r>
              <a:rPr lang="en-US" sz="1765" noProof="1">
                <a:solidFill>
                  <a:srgbClr val="0000FF"/>
                </a:solidFill>
                <a:highlight>
                  <a:srgbClr val="FFFFFF"/>
                </a:highlight>
                <a:latin typeface="Consolas" panose="020B0609020204030204" pitchFamily="49" charset="0"/>
              </a:rPr>
              <a:t>string</a:t>
            </a:r>
            <a:r>
              <a:rPr lang="en-US" sz="1765" noProof="1">
                <a:solidFill>
                  <a:srgbClr val="000000"/>
                </a:solidFill>
                <a:highlight>
                  <a:srgbClr val="FFFFFF"/>
                </a:highlight>
                <a:latin typeface="Consolas" panose="020B0609020204030204" pitchFamily="49" charset="0"/>
              </a:rPr>
              <a:t> strA, </a:t>
            </a:r>
            <a:r>
              <a:rPr lang="en-US" sz="1765" noProof="1">
                <a:solidFill>
                  <a:srgbClr val="0000FF"/>
                </a:solidFill>
                <a:highlight>
                  <a:srgbClr val="FFFFFF"/>
                </a:highlight>
                <a:latin typeface="Consolas" panose="020B0609020204030204" pitchFamily="49" charset="0"/>
              </a:rPr>
              <a:t>string</a:t>
            </a:r>
            <a:r>
              <a:rPr lang="en-US" sz="1765" noProof="1">
                <a:solidFill>
                  <a:srgbClr val="000000"/>
                </a:solidFill>
                <a:highlight>
                  <a:srgbClr val="FFFFFF"/>
                </a:highlight>
                <a:latin typeface="Consolas" panose="020B0609020204030204" pitchFamily="49" charset="0"/>
              </a:rPr>
              <a:t> strB, </a:t>
            </a:r>
            <a:r>
              <a:rPr lang="en-US" sz="1765" noProof="1">
                <a:solidFill>
                  <a:srgbClr val="0000FF"/>
                </a:solidFill>
                <a:highlight>
                  <a:srgbClr val="FFFFFF"/>
                </a:highlight>
                <a:latin typeface="Consolas" panose="020B0609020204030204" pitchFamily="49" charset="0"/>
              </a:rPr>
              <a:t>bool</a:t>
            </a:r>
            <a:r>
              <a:rPr lang="en-US" sz="1765" noProof="1">
                <a:solidFill>
                  <a:srgbClr val="000000"/>
                </a:solidFill>
                <a:highlight>
                  <a:srgbClr val="FFFFFF"/>
                </a:highlight>
                <a:latin typeface="Consolas" panose="020B0609020204030204" pitchFamily="49" charset="0"/>
              </a:rPr>
              <a:t> ignoreCase)</a:t>
            </a:r>
          </a:p>
          <a:p>
            <a:r>
              <a:rPr lang="en-US" sz="1765" noProof="1">
                <a:solidFill>
                  <a:srgbClr val="000000"/>
                </a:solidFill>
                <a:highlight>
                  <a:srgbClr val="FFFFFF"/>
                </a:highlight>
                <a:latin typeface="Consolas" panose="020B0609020204030204" pitchFamily="49" charset="0"/>
              </a:rPr>
              <a:t>{</a:t>
            </a:r>
          </a:p>
          <a:p>
            <a:r>
              <a:rPr lang="en-US" sz="1765" noProof="1">
                <a:solidFill>
                  <a:srgbClr val="000000"/>
                </a:solidFill>
                <a:highlight>
                  <a:srgbClr val="FFFFFF"/>
                </a:highlight>
                <a:latin typeface="Consolas" panose="020B0609020204030204" pitchFamily="49" charset="0"/>
              </a:rPr>
              <a:t>   </a:t>
            </a:r>
            <a:r>
              <a:rPr lang="en-US" sz="1765" noProof="1">
                <a:solidFill>
                  <a:srgbClr val="0000FF"/>
                </a:solidFill>
                <a:highlight>
                  <a:srgbClr val="FFFFFF"/>
                </a:highlight>
                <a:latin typeface="Consolas" panose="020B0609020204030204" pitchFamily="49" charset="0"/>
              </a:rPr>
              <a:t>if</a:t>
            </a:r>
            <a:r>
              <a:rPr lang="en-US" sz="1765" noProof="1">
                <a:solidFill>
                  <a:srgbClr val="000000"/>
                </a:solidFill>
                <a:highlight>
                  <a:srgbClr val="FFFFFF"/>
                </a:highlight>
                <a:latin typeface="Consolas" panose="020B0609020204030204" pitchFamily="49" charset="0"/>
              </a:rPr>
              <a:t> (</a:t>
            </a:r>
            <a:r>
              <a:rPr lang="en-US" sz="1765" noProof="1">
                <a:solidFill>
                  <a:srgbClr val="0000FF"/>
                </a:solidFill>
                <a:highlight>
                  <a:srgbClr val="FFFFFF"/>
                </a:highlight>
                <a:latin typeface="Consolas" panose="020B0609020204030204" pitchFamily="49" charset="0"/>
              </a:rPr>
              <a:t>string</a:t>
            </a:r>
            <a:r>
              <a:rPr lang="en-US" sz="1765" noProof="1">
                <a:solidFill>
                  <a:srgbClr val="000000"/>
                </a:solidFill>
                <a:highlight>
                  <a:srgbClr val="FFFFFF"/>
                </a:highlight>
                <a:latin typeface="Consolas" panose="020B0609020204030204" pitchFamily="49" charset="0"/>
              </a:rPr>
              <a:t>.Compare(strA, strB, ignoreCase) == 0)</a:t>
            </a:r>
          </a:p>
          <a:p>
            <a:r>
              <a:rPr lang="en-US" sz="1765" noProof="1">
                <a:solidFill>
                  <a:srgbClr val="000000"/>
                </a:solidFill>
                <a:highlight>
                  <a:srgbClr val="FFFFFF"/>
                </a:highlight>
                <a:latin typeface="Consolas" panose="020B0609020204030204" pitchFamily="49" charset="0"/>
              </a:rPr>
              <a:t>      </a:t>
            </a:r>
            <a:r>
              <a:rPr lang="en-US" sz="1765" noProof="1">
                <a:solidFill>
                  <a:srgbClr val="0000FF"/>
                </a:solidFill>
                <a:highlight>
                  <a:srgbClr val="FFFFFF"/>
                </a:highlight>
                <a:latin typeface="Consolas" panose="020B0609020204030204" pitchFamily="49" charset="0"/>
              </a:rPr>
              <a:t>return</a:t>
            </a:r>
            <a:r>
              <a:rPr lang="en-US" sz="1765" noProof="1">
                <a:solidFill>
                  <a:srgbClr val="000000"/>
                </a:solidFill>
                <a:highlight>
                  <a:srgbClr val="FFFFFF"/>
                </a:highlight>
                <a:latin typeface="Consolas" panose="020B0609020204030204" pitchFamily="49" charset="0"/>
              </a:rPr>
              <a:t> </a:t>
            </a:r>
            <a:r>
              <a:rPr lang="en-US" sz="1765" noProof="1">
                <a:solidFill>
                  <a:srgbClr val="0000FF"/>
                </a:solidFill>
                <a:highlight>
                  <a:srgbClr val="FFFFFF"/>
                </a:highlight>
                <a:latin typeface="Consolas" panose="020B0609020204030204" pitchFamily="49" charset="0"/>
              </a:rPr>
              <a:t>true</a:t>
            </a:r>
            <a:r>
              <a:rPr lang="en-US" sz="1765" noProof="1">
                <a:solidFill>
                  <a:srgbClr val="000000"/>
                </a:solidFill>
                <a:highlight>
                  <a:srgbClr val="FFFFFF"/>
                </a:highlight>
                <a:latin typeface="Consolas" panose="020B0609020204030204" pitchFamily="49" charset="0"/>
              </a:rPr>
              <a:t>;</a:t>
            </a:r>
          </a:p>
          <a:p>
            <a:r>
              <a:rPr lang="en-US" sz="1765" noProof="1">
                <a:solidFill>
                  <a:srgbClr val="0000FF"/>
                </a:solidFill>
                <a:highlight>
                  <a:srgbClr val="FFFFFF"/>
                </a:highlight>
                <a:latin typeface="Consolas" panose="020B0609020204030204" pitchFamily="49" charset="0"/>
              </a:rPr>
              <a:t>   return</a:t>
            </a:r>
            <a:r>
              <a:rPr lang="en-US" sz="1765" noProof="1">
                <a:solidFill>
                  <a:srgbClr val="000000"/>
                </a:solidFill>
                <a:highlight>
                  <a:srgbClr val="FFFFFF"/>
                </a:highlight>
                <a:latin typeface="Consolas" panose="020B0609020204030204" pitchFamily="49" charset="0"/>
              </a:rPr>
              <a:t> </a:t>
            </a:r>
            <a:r>
              <a:rPr lang="en-US" sz="1765" noProof="1">
                <a:solidFill>
                  <a:srgbClr val="0000FF"/>
                </a:solidFill>
                <a:highlight>
                  <a:srgbClr val="FFFFFF"/>
                </a:highlight>
                <a:latin typeface="Consolas" panose="020B0609020204030204" pitchFamily="49" charset="0"/>
              </a:rPr>
              <a:t>false</a:t>
            </a:r>
            <a:r>
              <a:rPr lang="en-US" sz="1765" noProof="1">
                <a:solidFill>
                  <a:srgbClr val="000000"/>
                </a:solidFill>
                <a:highlight>
                  <a:srgbClr val="FFFFFF"/>
                </a:highlight>
                <a:latin typeface="Consolas" panose="020B0609020204030204" pitchFamily="49" charset="0"/>
              </a:rPr>
              <a:t>;</a:t>
            </a:r>
          </a:p>
          <a:p>
            <a:r>
              <a:rPr lang="en-US" sz="1765" noProof="1">
                <a:solidFill>
                  <a:srgbClr val="000000"/>
                </a:solidFill>
                <a:highlight>
                  <a:srgbClr val="FFFFFF"/>
                </a:highlight>
                <a:latin typeface="Consolas" panose="020B0609020204030204" pitchFamily="49" charset="0"/>
              </a:rPr>
              <a:t>}</a:t>
            </a:r>
            <a:endParaRPr lang="en-US" sz="1765" noProof="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42"/>
            <a:r>
              <a:rPr lang="en-US" sz="392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#16 </a:t>
            </a:r>
            <a:r>
              <a:rPr lang="en-US" sz="3920" spc="-102" dirty="0">
                <a:solidFill>
                  <a:srgbClr val="FFFFFF"/>
                </a:solidFill>
                <a:latin typeface="Segoe UI Light"/>
              </a:rPr>
              <a:t>– </a:t>
            </a:r>
            <a:r>
              <a:rPr lang="en-US" sz="3921" dirty="0"/>
              <a:t>Creating Custom Functoids</a:t>
            </a:r>
            <a:endParaRPr lang="en-US" sz="3920" spc="-102" dirty="0">
              <a:solidFill>
                <a:srgbClr val="FFFFFF"/>
              </a:solidFill>
              <a:latin typeface="Segoe UI Light"/>
            </a:endParaRPr>
          </a:p>
        </p:txBody>
      </p:sp>
    </p:spTree>
    <p:extLst>
      <p:ext uri="{BB962C8B-B14F-4D97-AF65-F5344CB8AC3E}">
        <p14:creationId xmlns:p14="http://schemas.microsoft.com/office/powerpoint/2010/main" val="1277049943"/>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4384950" y="4680214"/>
            <a:ext cx="6902471" cy="1936573"/>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7233" tIns="88371" rIns="121986" bIns="88371" numCol="1" spcCol="1270" anchor="ctr" anchorCtr="0">
            <a:noAutofit/>
          </a:bodyPr>
          <a:lstStyle/>
          <a:p>
            <a:pPr marL="0" lvl="1" defTabSz="784338">
              <a:lnSpc>
                <a:spcPct val="90000"/>
              </a:lnSpc>
              <a:spcBef>
                <a:spcPct val="0"/>
              </a:spcBef>
              <a:spcAft>
                <a:spcPct val="15000"/>
              </a:spcAft>
            </a:pPr>
            <a:endParaRPr lang="en-US" sz="1961" dirty="0">
              <a:solidFill>
                <a:srgbClr val="FFFFFF"/>
              </a:solidFill>
            </a:endParaRPr>
          </a:p>
        </p:txBody>
      </p:sp>
      <p:sp>
        <p:nvSpPr>
          <p:cNvPr id="23" name="Rectangle 22"/>
          <p:cNvSpPr/>
          <p:nvPr/>
        </p:nvSpPr>
        <p:spPr>
          <a:xfrm>
            <a:off x="4384950" y="1311226"/>
            <a:ext cx="6902471" cy="1835404"/>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r>
              <a:rPr lang="en-US" sz="2353" b="1" noProof="1">
                <a:gradFill>
                  <a:gsLst>
                    <a:gs pos="1250">
                      <a:srgbClr val="FFFFFF"/>
                    </a:gs>
                    <a:gs pos="100000">
                      <a:srgbClr val="FFFFFF"/>
                    </a:gs>
                  </a:gsLst>
                  <a:lin ang="5400000" scaled="0"/>
                </a:gradFill>
              </a:rPr>
              <a:t>  </a:t>
            </a:r>
            <a:endParaRPr lang="en-US" sz="2353" noProof="1">
              <a:gradFill>
                <a:gsLst>
                  <a:gs pos="1250">
                    <a:srgbClr val="FFFFFF"/>
                  </a:gs>
                  <a:gs pos="100000">
                    <a:srgbClr val="FFFFFF"/>
                  </a:gs>
                </a:gsLst>
                <a:lin ang="5400000" scaled="0"/>
              </a:gradFill>
            </a:endParaRPr>
          </a:p>
        </p:txBody>
      </p:sp>
      <p:sp>
        <p:nvSpPr>
          <p:cNvPr id="24" name="Rectangle 23"/>
          <p:cNvSpPr/>
          <p:nvPr/>
        </p:nvSpPr>
        <p:spPr>
          <a:xfrm>
            <a:off x="4384950" y="3258350"/>
            <a:ext cx="6902471" cy="1310144"/>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pPr marL="168072" lvl="1" indent="-168072" defTabSz="784338">
              <a:lnSpc>
                <a:spcPct val="90000"/>
              </a:lnSpc>
              <a:spcBef>
                <a:spcPct val="0"/>
              </a:spcBef>
              <a:spcAft>
                <a:spcPct val="15000"/>
              </a:spcAft>
              <a:buFontTx/>
              <a:buChar char="••"/>
            </a:pPr>
            <a:endParaRPr lang="en-US" sz="1765" dirty="0">
              <a:solidFill>
                <a:srgbClr val="505050">
                  <a:hueOff val="0"/>
                  <a:satOff val="0"/>
                  <a:lumOff val="0"/>
                  <a:alphaOff val="0"/>
                </a:srgbClr>
              </a:solidFill>
            </a:endParaRPr>
          </a:p>
        </p:txBody>
      </p:sp>
      <p:sp>
        <p:nvSpPr>
          <p:cNvPr id="25" name="Text Placeholder 4"/>
          <p:cNvSpPr txBox="1">
            <a:spLocks/>
          </p:cNvSpPr>
          <p:nvPr/>
        </p:nvSpPr>
        <p:spPr>
          <a:xfrm>
            <a:off x="4384951" y="3258351"/>
            <a:ext cx="6902471" cy="1300130"/>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t>Would not be nice, sometimes, to be able to debug this C# code inside Visual Studio?</a:t>
            </a:r>
          </a:p>
          <a:p>
            <a:pPr marL="336145" indent="-336145">
              <a:buFont typeface="Arial" panose="020B0604020202020204" pitchFamily="34" charset="0"/>
              <a:buChar char="•"/>
            </a:pPr>
            <a:r>
              <a:rPr lang="en-US" sz="1961" noProof="1">
                <a:gradFill>
                  <a:gsLst>
                    <a:gs pos="1250">
                      <a:srgbClr val="FFFFFF"/>
                    </a:gs>
                    <a:gs pos="100000">
                      <a:srgbClr val="FFFFFF"/>
                    </a:gs>
                  </a:gsLst>
                  <a:lin ang="5400000" scaled="0"/>
                </a:gradFill>
                <a:latin typeface="Segoe UI"/>
              </a:rPr>
              <a:t>A tool familiar to all developers</a:t>
            </a:r>
          </a:p>
        </p:txBody>
      </p:sp>
      <p:sp>
        <p:nvSpPr>
          <p:cNvPr id="26" name="Text Placeholder 4"/>
          <p:cNvSpPr txBox="1">
            <a:spLocks/>
          </p:cNvSpPr>
          <p:nvPr/>
        </p:nvSpPr>
        <p:spPr>
          <a:xfrm>
            <a:off x="4384950" y="4680214"/>
            <a:ext cx="6902471" cy="1936573"/>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noProof="1">
                <a:gradFill>
                  <a:gsLst>
                    <a:gs pos="1250">
                      <a:srgbClr val="FFFFFF"/>
                    </a:gs>
                    <a:gs pos="100000">
                      <a:srgbClr val="FFFFFF"/>
                    </a:gs>
                  </a:gsLst>
                  <a:lin ang="5400000" scaled="0"/>
                </a:gradFill>
                <a:latin typeface="Segoe UI"/>
              </a:rPr>
              <a:t>Maps (.btm.cs), Schemas (.xsd.cs), Pipelines (.btp.cs) generate “.cs” files in the source folder</a:t>
            </a:r>
          </a:p>
          <a:p>
            <a:endParaRPr lang="en-US" sz="784" noProof="1">
              <a:gradFill>
                <a:gsLst>
                  <a:gs pos="1250">
                    <a:srgbClr val="FFFFFF"/>
                  </a:gs>
                  <a:gs pos="100000">
                    <a:srgbClr val="FFFFFF"/>
                  </a:gs>
                </a:gsLst>
                <a:lin ang="5400000" scaled="0"/>
              </a:gradFill>
              <a:latin typeface="Segoe UI"/>
            </a:endParaRPr>
          </a:p>
          <a:p>
            <a:r>
              <a:rPr lang="en-US" sz="1961" noProof="1">
                <a:gradFill>
                  <a:gsLst>
                    <a:gs pos="1250">
                      <a:srgbClr val="FFFFFF"/>
                    </a:gs>
                    <a:gs pos="100000">
                      <a:srgbClr val="FFFFFF"/>
                    </a:gs>
                  </a:gsLst>
                  <a:lin ang="5400000" scaled="0"/>
                </a:gradFill>
                <a:latin typeface="Segoe UI"/>
              </a:rPr>
              <a:t>However Orchestration “.cs” files are placed in the </a:t>
            </a:r>
          </a:p>
          <a:p>
            <a:pPr marL="336145" indent="-336145">
              <a:buFont typeface="Arial" panose="020B0604020202020204" pitchFamily="34" charset="0"/>
              <a:buChar char="•"/>
            </a:pPr>
            <a:r>
              <a:rPr lang="en-US" sz="1961" noProof="1">
                <a:gradFill>
                  <a:gsLst>
                    <a:gs pos="1250">
                      <a:srgbClr val="FFFFFF"/>
                    </a:gs>
                    <a:gs pos="100000">
                      <a:srgbClr val="FFFFFF"/>
                    </a:gs>
                  </a:gsLst>
                  <a:lin ang="5400000" scaled="0"/>
                </a:gradFill>
                <a:latin typeface="Segoe UI"/>
              </a:rPr>
              <a:t>obj\Debug\BizTalk\XLang folder</a:t>
            </a:r>
          </a:p>
          <a:p>
            <a:r>
              <a:rPr lang="en-US" sz="1961" noProof="1">
                <a:gradFill>
                  <a:gsLst>
                    <a:gs pos="1250">
                      <a:srgbClr val="FFFFFF"/>
                    </a:gs>
                    <a:gs pos="100000">
                      <a:srgbClr val="FFFFFF"/>
                    </a:gs>
                  </a:gsLst>
                  <a:lin ang="5400000" scaled="0"/>
                </a:gradFill>
                <a:latin typeface="Segoe UI"/>
              </a:rPr>
              <a:t>renamed as File0.cs, File1.cs etc</a:t>
            </a:r>
          </a:p>
        </p:txBody>
      </p:sp>
      <p:sp>
        <p:nvSpPr>
          <p:cNvPr id="27" name="Freeform 26"/>
          <p:cNvSpPr/>
          <p:nvPr/>
        </p:nvSpPr>
        <p:spPr>
          <a:xfrm>
            <a:off x="1047436" y="1311226"/>
            <a:ext cx="3203517" cy="1835404"/>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rPr>
              <a:t>Have you ever inherited </a:t>
            </a:r>
            <a:r>
              <a:rPr lang="en-US" sz="2549" dirty="0">
                <a:gradFill>
                  <a:gsLst>
                    <a:gs pos="0">
                      <a:srgbClr val="FFFFFF"/>
                    </a:gs>
                    <a:gs pos="100000">
                      <a:srgbClr val="FFFFFF"/>
                    </a:gs>
                  </a:gsLst>
                  <a:lin ang="5400000" scaled="0"/>
                </a:gradFill>
              </a:rPr>
              <a:t>orchestrations full of C# code inside expression shapes?</a:t>
            </a:r>
          </a:p>
        </p:txBody>
      </p:sp>
      <p:sp>
        <p:nvSpPr>
          <p:cNvPr id="31" name="Text Placeholder 4"/>
          <p:cNvSpPr txBox="1">
            <a:spLocks/>
          </p:cNvSpPr>
          <p:nvPr/>
        </p:nvSpPr>
        <p:spPr>
          <a:xfrm>
            <a:off x="4384951" y="1301214"/>
            <a:ext cx="6902471" cy="1845417"/>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t>Something is failing and you really don't know why!</a:t>
            </a:r>
          </a:p>
          <a:p>
            <a:endParaRPr lang="en-US" sz="882" dirty="0"/>
          </a:p>
          <a:p>
            <a:r>
              <a:rPr lang="en-US" sz="2353" noProof="1"/>
              <a:t>And before you redo it... you need to understand what is happening</a:t>
            </a:r>
          </a:p>
        </p:txBody>
      </p:sp>
      <p:pic>
        <p:nvPicPr>
          <p:cNvPr id="3" name="Picture 2"/>
          <p:cNvPicPr>
            <a:picLocks noChangeAspect="1"/>
          </p:cNvPicPr>
          <p:nvPr/>
        </p:nvPicPr>
        <p:blipFill>
          <a:blip r:embed="rId3"/>
          <a:stretch>
            <a:fillRect/>
          </a:stretch>
        </p:blipFill>
        <p:spPr>
          <a:xfrm>
            <a:off x="1047436" y="3258350"/>
            <a:ext cx="3203517" cy="3358436"/>
          </a:xfrm>
          <a:prstGeom prst="rect">
            <a:avLst/>
          </a:prstGeom>
        </p:spPr>
      </p:pic>
      <p:sp>
        <p:nvSpPr>
          <p:cNvPr id="11" name="Title 1"/>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42"/>
            <a:r>
              <a:rPr lang="en-US" sz="392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#17 </a:t>
            </a:r>
            <a:r>
              <a:rPr lang="en-US" sz="3920" spc="-102" dirty="0">
                <a:solidFill>
                  <a:srgbClr val="FFFFFF"/>
                </a:solidFill>
                <a:latin typeface="Segoe UI Light"/>
              </a:rPr>
              <a:t>– </a:t>
            </a:r>
            <a:r>
              <a:rPr lang="en-US" sz="3921" dirty="0"/>
              <a:t>Debugging orchestrations inside Visual Studio</a:t>
            </a:r>
            <a:endParaRPr lang="en-US" sz="3920" spc="-102" dirty="0">
              <a:solidFill>
                <a:srgbClr val="FFFFFF"/>
              </a:solidFill>
              <a:latin typeface="Segoe UI Light"/>
            </a:endParaRPr>
          </a:p>
        </p:txBody>
      </p:sp>
    </p:spTree>
    <p:extLst>
      <p:ext uri="{BB962C8B-B14F-4D97-AF65-F5344CB8AC3E}">
        <p14:creationId xmlns:p14="http://schemas.microsoft.com/office/powerpoint/2010/main" val="1017980416"/>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1+#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384950" y="4438258"/>
            <a:ext cx="6902471" cy="2096811"/>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7233" tIns="88371" rIns="121986" bIns="88371" numCol="1" spcCol="1270" anchor="ctr" anchorCtr="0">
            <a:noAutofit/>
          </a:bodyPr>
          <a:lstStyle/>
          <a:p>
            <a:pPr marL="0" lvl="1" defTabSz="784338">
              <a:lnSpc>
                <a:spcPct val="90000"/>
              </a:lnSpc>
              <a:spcBef>
                <a:spcPct val="0"/>
              </a:spcBef>
              <a:spcAft>
                <a:spcPct val="15000"/>
              </a:spcAft>
            </a:pPr>
            <a:endParaRPr lang="en-US" sz="1961" dirty="0">
              <a:solidFill>
                <a:srgbClr val="FFFFFF"/>
              </a:solidFill>
            </a:endParaRPr>
          </a:p>
        </p:txBody>
      </p:sp>
      <p:sp>
        <p:nvSpPr>
          <p:cNvPr id="52" name="Rectangle 51"/>
          <p:cNvSpPr/>
          <p:nvPr/>
        </p:nvSpPr>
        <p:spPr>
          <a:xfrm>
            <a:off x="4384950" y="1311226"/>
            <a:ext cx="6902471" cy="1344637"/>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r>
              <a:rPr lang="en-US" sz="2353" b="1" noProof="1">
                <a:gradFill>
                  <a:gsLst>
                    <a:gs pos="1250">
                      <a:srgbClr val="FFFFFF"/>
                    </a:gs>
                    <a:gs pos="100000">
                      <a:srgbClr val="FFFFFF"/>
                    </a:gs>
                  </a:gsLst>
                  <a:lin ang="5400000" scaled="0"/>
                </a:gradFill>
              </a:rPr>
              <a:t>  </a:t>
            </a:r>
            <a:endParaRPr lang="en-US" sz="2353" noProof="1">
              <a:gradFill>
                <a:gsLst>
                  <a:gs pos="1250">
                    <a:srgbClr val="FFFFFF"/>
                  </a:gs>
                  <a:gs pos="100000">
                    <a:srgbClr val="FFFFFF"/>
                  </a:gs>
                </a:gsLst>
                <a:lin ang="5400000" scaled="0"/>
              </a:gradFill>
            </a:endParaRPr>
          </a:p>
        </p:txBody>
      </p:sp>
      <p:sp>
        <p:nvSpPr>
          <p:cNvPr id="53" name="Rectangle 52"/>
          <p:cNvSpPr/>
          <p:nvPr/>
        </p:nvSpPr>
        <p:spPr>
          <a:xfrm>
            <a:off x="4384950" y="2772234"/>
            <a:ext cx="6902471" cy="1549654"/>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pPr marL="168072" lvl="1" indent="-168072" defTabSz="784338">
              <a:lnSpc>
                <a:spcPct val="90000"/>
              </a:lnSpc>
              <a:spcBef>
                <a:spcPct val="0"/>
              </a:spcBef>
              <a:spcAft>
                <a:spcPct val="15000"/>
              </a:spcAft>
              <a:buFontTx/>
              <a:buChar char="••"/>
            </a:pPr>
            <a:endParaRPr lang="en-US" sz="1765" dirty="0">
              <a:solidFill>
                <a:srgbClr val="505050">
                  <a:hueOff val="0"/>
                  <a:satOff val="0"/>
                  <a:lumOff val="0"/>
                  <a:alphaOff val="0"/>
                </a:srgbClr>
              </a:solidFill>
            </a:endParaRPr>
          </a:p>
        </p:txBody>
      </p:sp>
      <p:sp>
        <p:nvSpPr>
          <p:cNvPr id="55" name="Text Placeholder 4"/>
          <p:cNvSpPr txBox="1">
            <a:spLocks/>
          </p:cNvSpPr>
          <p:nvPr/>
        </p:nvSpPr>
        <p:spPr>
          <a:xfrm>
            <a:off x="4383661" y="2784484"/>
            <a:ext cx="6903761" cy="1537404"/>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noProof="1">
                <a:gradFill>
                  <a:gsLst>
                    <a:gs pos="1250">
                      <a:srgbClr val="FFFFFF"/>
                    </a:gs>
                    <a:gs pos="100000">
                      <a:srgbClr val="FFFFFF"/>
                    </a:gs>
                  </a:gsLst>
                  <a:lin ang="5400000" scaled="0"/>
                </a:gradFill>
                <a:latin typeface="Segoe UI"/>
              </a:rPr>
              <a:t>Create a Universal Data Link (.udl) File</a:t>
            </a:r>
          </a:p>
          <a:p>
            <a:pPr marL="336145" indent="-336145">
              <a:buFont typeface="Arial" panose="020B0604020202020204" pitchFamily="34" charset="0"/>
              <a:buChar char="•"/>
            </a:pPr>
            <a:r>
              <a:rPr lang="en-US" sz="1765" noProof="1">
                <a:gradFill>
                  <a:gsLst>
                    <a:gs pos="1250">
                      <a:srgbClr val="FFFFFF"/>
                    </a:gs>
                    <a:gs pos="100000">
                      <a:srgbClr val="FFFFFF"/>
                    </a:gs>
                  </a:gsLst>
                  <a:lin ang="5400000" scaled="0"/>
                </a:gradFill>
                <a:latin typeface="Segoe UI"/>
              </a:rPr>
              <a:t>Select the OLE DB provider, the connection parameters, test the connection and click ok</a:t>
            </a:r>
          </a:p>
          <a:p>
            <a:pPr marL="336145" indent="-336145">
              <a:buFont typeface="Arial" panose="020B0604020202020204" pitchFamily="34" charset="0"/>
              <a:buChar char="•"/>
            </a:pPr>
            <a:r>
              <a:rPr lang="en-US" sz="1765" noProof="1">
                <a:gradFill>
                  <a:gsLst>
                    <a:gs pos="1250">
                      <a:srgbClr val="FFFFFF"/>
                    </a:gs>
                    <a:gs pos="100000">
                      <a:srgbClr val="FFFFFF"/>
                    </a:gs>
                  </a:gsLst>
                  <a:lin ang="5400000" scaled="0"/>
                </a:gradFill>
                <a:latin typeface="Segoe UI"/>
              </a:rPr>
              <a:t>Open the file in notepad and you will have the connection string</a:t>
            </a:r>
          </a:p>
        </p:txBody>
      </p:sp>
      <p:sp>
        <p:nvSpPr>
          <p:cNvPr id="56" name="Text Placeholder 4"/>
          <p:cNvSpPr txBox="1">
            <a:spLocks/>
          </p:cNvSpPr>
          <p:nvPr/>
        </p:nvSpPr>
        <p:spPr>
          <a:xfrm>
            <a:off x="4383661" y="4427946"/>
            <a:ext cx="6903760" cy="2107123"/>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noProof="1">
                <a:gradFill>
                  <a:gsLst>
                    <a:gs pos="1250">
                      <a:srgbClr val="FFFFFF"/>
                    </a:gs>
                    <a:gs pos="100000">
                      <a:srgbClr val="FFFFFF"/>
                    </a:gs>
                  </a:gsLst>
                  <a:lin ang="5400000" scaled="0"/>
                </a:gradFill>
                <a:latin typeface="Segoe UI"/>
              </a:rPr>
              <a:t>Hard-coding the SQL connection strings might lead to maintenance overhead and serviceability issues.</a:t>
            </a:r>
          </a:p>
          <a:p>
            <a:r>
              <a:rPr lang="en-US" sz="686" noProof="1">
                <a:gradFill>
                  <a:gsLst>
                    <a:gs pos="1250">
                      <a:srgbClr val="FFFFFF"/>
                    </a:gs>
                    <a:gs pos="100000">
                      <a:srgbClr val="FFFFFF"/>
                    </a:gs>
                  </a:gsLst>
                  <a:lin ang="5400000" scaled="0"/>
                </a:gradFill>
                <a:latin typeface="Segoe UI"/>
              </a:rPr>
              <a:t> </a:t>
            </a:r>
          </a:p>
          <a:p>
            <a:r>
              <a:rPr lang="en-US" sz="1961" b="1" noProof="1">
                <a:gradFill>
                  <a:gsLst>
                    <a:gs pos="1250">
                      <a:srgbClr val="FFFFFF"/>
                    </a:gs>
                    <a:gs pos="100000">
                      <a:srgbClr val="FFFFFF"/>
                    </a:gs>
                  </a:gsLst>
                  <a:lin ang="5400000" scaled="0"/>
                </a:gradFill>
                <a:latin typeface="Segoe UI"/>
              </a:rPr>
              <a:t>You can and you should </a:t>
            </a:r>
            <a:r>
              <a:rPr lang="en-US" sz="1961" noProof="1">
                <a:gradFill>
                  <a:gsLst>
                    <a:gs pos="1250">
                      <a:srgbClr val="FFFFFF"/>
                    </a:gs>
                    <a:gs pos="100000">
                      <a:srgbClr val="FFFFFF"/>
                    </a:gs>
                  </a:gsLst>
                  <a:lin ang="5400000" scaled="0"/>
                </a:gradFill>
                <a:latin typeface="Segoe UI"/>
              </a:rPr>
              <a:t>store this parameter in a different storage location (SSO, Registry or others) </a:t>
            </a:r>
          </a:p>
          <a:p>
            <a:endParaRPr lang="en-US" sz="784" noProof="1">
              <a:gradFill>
                <a:gsLst>
                  <a:gs pos="1250">
                    <a:srgbClr val="FFFFFF"/>
                  </a:gs>
                  <a:gs pos="100000">
                    <a:srgbClr val="FFFFFF"/>
                  </a:gs>
                </a:gsLst>
                <a:lin ang="5400000" scaled="0"/>
              </a:gradFill>
              <a:latin typeface="Segoe UI"/>
            </a:endParaRPr>
          </a:p>
          <a:p>
            <a:r>
              <a:rPr lang="en-US" sz="1961" noProof="1">
                <a:gradFill>
                  <a:gsLst>
                    <a:gs pos="1250">
                      <a:srgbClr val="FFFFFF"/>
                    </a:gs>
                    <a:gs pos="100000">
                      <a:srgbClr val="FFFFFF"/>
                    </a:gs>
                  </a:gsLst>
                  <a:lin ang="5400000" scaled="0"/>
                </a:gradFill>
                <a:latin typeface="Segoe UI"/>
              </a:rPr>
              <a:t>Get this value using a scripting Functoid or custom functoid which can then be linked to the Database Lookup Functoid</a:t>
            </a:r>
            <a:endParaRPr lang="en-US" sz="1961" b="1" noProof="1">
              <a:gradFill>
                <a:gsLst>
                  <a:gs pos="1250">
                    <a:srgbClr val="FFFFFF"/>
                  </a:gs>
                  <a:gs pos="100000">
                    <a:srgbClr val="FFFFFF"/>
                  </a:gs>
                </a:gsLst>
                <a:lin ang="5400000" scaled="0"/>
              </a:gradFill>
              <a:latin typeface="Segoe UI"/>
            </a:endParaRPr>
          </a:p>
        </p:txBody>
      </p:sp>
      <p:sp>
        <p:nvSpPr>
          <p:cNvPr id="58" name="Freeform 57"/>
          <p:cNvSpPr/>
          <p:nvPr/>
        </p:nvSpPr>
        <p:spPr>
          <a:xfrm>
            <a:off x="1047436" y="1311226"/>
            <a:ext cx="3203517" cy="1344637"/>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rPr>
              <a:t>Parameter 2</a:t>
            </a:r>
            <a:br>
              <a:rPr lang="en-US" sz="2549" dirty="0">
                <a:gradFill>
                  <a:gsLst>
                    <a:gs pos="0">
                      <a:srgbClr val="FFFFFF"/>
                    </a:gs>
                    <a:gs pos="100000">
                      <a:srgbClr val="FFFFFF"/>
                    </a:gs>
                  </a:gsLst>
                  <a:lin ang="5400000" scaled="0"/>
                </a:gradFill>
              </a:rPr>
            </a:br>
            <a:r>
              <a:rPr lang="en-US" sz="1961" dirty="0">
                <a:solidFill>
                  <a:srgbClr val="FFFFFF"/>
                </a:solidFill>
              </a:rPr>
              <a:t>What is the correct value for the</a:t>
            </a:r>
            <a:r>
              <a:rPr lang="pt-PT" sz="1961" dirty="0"/>
              <a:t> </a:t>
            </a:r>
            <a:r>
              <a:rPr lang="en-US" sz="1961" dirty="0"/>
              <a:t>connection string?</a:t>
            </a:r>
            <a:endParaRPr lang="en-US" sz="1961" dirty="0">
              <a:gradFill>
                <a:gsLst>
                  <a:gs pos="0">
                    <a:srgbClr val="FFFFFF"/>
                  </a:gs>
                  <a:gs pos="100000">
                    <a:srgbClr val="FFFFFF"/>
                  </a:gs>
                </a:gsLst>
                <a:lin ang="5400000" scaled="0"/>
              </a:gradFill>
            </a:endParaRPr>
          </a:p>
        </p:txBody>
      </p:sp>
      <p:sp>
        <p:nvSpPr>
          <p:cNvPr id="76" name="Freeform 75"/>
          <p:cNvSpPr/>
          <p:nvPr/>
        </p:nvSpPr>
        <p:spPr>
          <a:xfrm>
            <a:off x="1047436" y="4438258"/>
            <a:ext cx="3203517" cy="2096811"/>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rPr>
              <a:t>Important</a:t>
            </a:r>
            <a:br>
              <a:rPr lang="en-US" sz="2549" dirty="0">
                <a:gradFill>
                  <a:gsLst>
                    <a:gs pos="0">
                      <a:srgbClr val="FFFFFF"/>
                    </a:gs>
                    <a:gs pos="100000">
                      <a:srgbClr val="FFFFFF"/>
                    </a:gs>
                  </a:gsLst>
                  <a:lin ang="5400000" scaled="0"/>
                </a:gradFill>
              </a:rPr>
            </a:br>
            <a:r>
              <a:rPr lang="en-US" sz="2549" dirty="0">
                <a:gradFill>
                  <a:gsLst>
                    <a:gs pos="0">
                      <a:srgbClr val="FFFFFF"/>
                    </a:gs>
                    <a:gs pos="100000">
                      <a:srgbClr val="FFFFFF"/>
                    </a:gs>
                  </a:gsLst>
                  <a:lin ang="5400000" scaled="0"/>
                </a:gradFill>
              </a:rPr>
              <a:t>considerations</a:t>
            </a:r>
          </a:p>
        </p:txBody>
      </p:sp>
      <p:sp>
        <p:nvSpPr>
          <p:cNvPr id="91" name="Freeform 90"/>
          <p:cNvSpPr/>
          <p:nvPr/>
        </p:nvSpPr>
        <p:spPr>
          <a:xfrm>
            <a:off x="1047436" y="2772233"/>
            <a:ext cx="3203517" cy="1549655"/>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rPr>
              <a:t>Easiest way</a:t>
            </a:r>
            <a:br>
              <a:rPr lang="en-US" sz="2549" dirty="0">
                <a:gradFill>
                  <a:gsLst>
                    <a:gs pos="0">
                      <a:srgbClr val="FFFFFF"/>
                    </a:gs>
                    <a:gs pos="100000">
                      <a:srgbClr val="FFFFFF"/>
                    </a:gs>
                  </a:gsLst>
                  <a:lin ang="5400000" scaled="0"/>
                </a:gradFill>
              </a:rPr>
            </a:br>
            <a:r>
              <a:rPr lang="en-US" sz="2549" dirty="0">
                <a:gradFill>
                  <a:gsLst>
                    <a:gs pos="0">
                      <a:srgbClr val="FFFFFF"/>
                    </a:gs>
                    <a:gs pos="100000">
                      <a:srgbClr val="FFFFFF"/>
                    </a:gs>
                  </a:gsLst>
                  <a:lin ang="5400000" scaled="0"/>
                </a:gradFill>
              </a:rPr>
              <a:t>is to….</a:t>
            </a:r>
          </a:p>
        </p:txBody>
      </p:sp>
      <p:sp>
        <p:nvSpPr>
          <p:cNvPr id="21" name="TextBox 20"/>
          <p:cNvSpPr txBox="1"/>
          <p:nvPr/>
        </p:nvSpPr>
        <p:spPr>
          <a:xfrm>
            <a:off x="954872" y="6182107"/>
            <a:ext cx="3296082" cy="411856"/>
          </a:xfrm>
          <a:prstGeom prst="rect">
            <a:avLst/>
          </a:prstGeom>
          <a:noFill/>
        </p:spPr>
        <p:txBody>
          <a:bodyPr wrap="square" lIns="179285" tIns="143428" rIns="179285" bIns="143428" rtlCol="0">
            <a:spAutoFit/>
          </a:bodyPr>
          <a:lstStyle/>
          <a:p>
            <a:pPr>
              <a:lnSpc>
                <a:spcPct val="90000"/>
              </a:lnSpc>
            </a:pPr>
            <a:r>
              <a:rPr lang="pt-PT" sz="882" b="1" dirty="0">
                <a:gradFill>
                  <a:gsLst>
                    <a:gs pos="2917">
                      <a:srgbClr val="FFFFFF"/>
                    </a:gs>
                    <a:gs pos="30000">
                      <a:srgbClr val="FFFFFF"/>
                    </a:gs>
                  </a:gsLst>
                  <a:lin ang="5400000" scaled="0"/>
                </a:gradFill>
              </a:rPr>
              <a:t>http://www.biztalk360.com/biztalk-mapping-patterns/</a:t>
            </a:r>
          </a:p>
        </p:txBody>
      </p:sp>
      <p:pic>
        <p:nvPicPr>
          <p:cNvPr id="4" name="Picture 3"/>
          <p:cNvPicPr>
            <a:picLocks noChangeAspect="1"/>
          </p:cNvPicPr>
          <p:nvPr/>
        </p:nvPicPr>
        <p:blipFill rotWithShape="1">
          <a:blip r:embed="rId3"/>
          <a:srcRect l="11049" t="10471" b="11887"/>
          <a:stretch/>
        </p:blipFill>
        <p:spPr>
          <a:xfrm>
            <a:off x="4383661" y="1309056"/>
            <a:ext cx="6903760" cy="1341258"/>
          </a:xfrm>
          <a:prstGeom prst="rect">
            <a:avLst/>
          </a:prstGeom>
        </p:spPr>
      </p:pic>
      <p:sp>
        <p:nvSpPr>
          <p:cNvPr id="15" name="TextBox 14"/>
          <p:cNvSpPr txBox="1"/>
          <p:nvPr/>
        </p:nvSpPr>
        <p:spPr>
          <a:xfrm>
            <a:off x="931454" y="3893891"/>
            <a:ext cx="3296082" cy="534056"/>
          </a:xfrm>
          <a:prstGeom prst="rect">
            <a:avLst/>
          </a:prstGeom>
          <a:noFill/>
        </p:spPr>
        <p:txBody>
          <a:bodyPr wrap="square" lIns="179285" tIns="143428" rIns="179285" bIns="143428" rtlCol="0">
            <a:spAutoFit/>
          </a:bodyPr>
          <a:lstStyle/>
          <a:p>
            <a:pPr>
              <a:lnSpc>
                <a:spcPct val="90000"/>
              </a:lnSpc>
            </a:pPr>
            <a:r>
              <a:rPr lang="pt-PT" sz="882" b="1" dirty="0">
                <a:gradFill>
                  <a:gsLst>
                    <a:gs pos="2917">
                      <a:srgbClr val="FFFFFF"/>
                    </a:gs>
                    <a:gs pos="30000">
                      <a:srgbClr val="FFFFFF"/>
                    </a:gs>
                  </a:gsLst>
                  <a:lin ang="5400000" scaled="0"/>
                </a:gradFill>
              </a:rPr>
              <a:t>https://msdn.microsoft.com/en-us/library/e38h511e%28v=vs.71%29.aspx</a:t>
            </a:r>
          </a:p>
        </p:txBody>
      </p:sp>
      <p:sp>
        <p:nvSpPr>
          <p:cNvPr id="14" name="Title 1"/>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42"/>
            <a:r>
              <a:rPr lang="en-US" sz="392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#18 </a:t>
            </a:r>
            <a:r>
              <a:rPr lang="en-US" sz="3920" spc="-102" dirty="0">
                <a:solidFill>
                  <a:srgbClr val="FFFFFF"/>
                </a:solidFill>
                <a:latin typeface="Segoe UI Light"/>
              </a:rPr>
              <a:t>– </a:t>
            </a:r>
            <a:r>
              <a:rPr lang="en-US" sz="3921" dirty="0"/>
              <a:t>Database Lookup</a:t>
            </a:r>
            <a:endParaRPr lang="en-US" sz="3920" spc="-102" dirty="0">
              <a:solidFill>
                <a:srgbClr val="FFFFFF"/>
              </a:solidFill>
              <a:latin typeface="Segoe UI Light"/>
            </a:endParaRPr>
          </a:p>
        </p:txBody>
      </p:sp>
    </p:spTree>
    <p:extLst>
      <p:ext uri="{BB962C8B-B14F-4D97-AF65-F5344CB8AC3E}">
        <p14:creationId xmlns:p14="http://schemas.microsoft.com/office/powerpoint/2010/main" val="40466007"/>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1+#ppt_w/2"/>
                                          </p:val>
                                        </p:tav>
                                        <p:tav tm="100000">
                                          <p:val>
                                            <p:strVal val="#ppt_x"/>
                                          </p:val>
                                        </p:tav>
                                      </p:tavLst>
                                    </p:anim>
                                    <p:anim calcmode="lin" valueType="num">
                                      <p:cBhvr additive="base">
                                        <p:cTn id="12" dur="500" fill="hold"/>
                                        <p:tgtEl>
                                          <p:spTgt spid="5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anim calcmode="lin" valueType="num">
                                      <p:cBhvr additive="base">
                                        <p:cTn id="15" dur="500" fill="hold"/>
                                        <p:tgtEl>
                                          <p:spTgt spid="91"/>
                                        </p:tgtEl>
                                        <p:attrNameLst>
                                          <p:attrName>ppt_x</p:attrName>
                                        </p:attrNameLst>
                                      </p:cBhvr>
                                      <p:tavLst>
                                        <p:tav tm="0">
                                          <p:val>
                                            <p:strVal val="1+#ppt_w/2"/>
                                          </p:val>
                                        </p:tav>
                                        <p:tav tm="100000">
                                          <p:val>
                                            <p:strVal val="#ppt_x"/>
                                          </p:val>
                                        </p:tav>
                                      </p:tavLst>
                                    </p:anim>
                                    <p:anim calcmode="lin" valueType="num">
                                      <p:cBhvr additive="base">
                                        <p:cTn id="16" dur="500" fill="hold"/>
                                        <p:tgtEl>
                                          <p:spTgt spid="9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1+#ppt_w/2"/>
                                          </p:val>
                                        </p:tav>
                                        <p:tav tm="100000">
                                          <p:val>
                                            <p:strVal val="#ppt_x"/>
                                          </p:val>
                                        </p:tav>
                                      </p:tavLst>
                                    </p:anim>
                                    <p:anim calcmode="lin" valueType="num">
                                      <p:cBhvr additive="base">
                                        <p:cTn id="24" dur="500" fill="hold"/>
                                        <p:tgtEl>
                                          <p:spTgt spid="5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500" fill="hold"/>
                                        <p:tgtEl>
                                          <p:spTgt spid="56"/>
                                        </p:tgtEl>
                                        <p:attrNameLst>
                                          <p:attrName>ppt_x</p:attrName>
                                        </p:attrNameLst>
                                      </p:cBhvr>
                                      <p:tavLst>
                                        <p:tav tm="0">
                                          <p:val>
                                            <p:strVal val="1+#ppt_w/2"/>
                                          </p:val>
                                        </p:tav>
                                        <p:tav tm="100000">
                                          <p:val>
                                            <p:strVal val="#ppt_x"/>
                                          </p:val>
                                        </p:tav>
                                      </p:tavLst>
                                    </p:anim>
                                    <p:anim calcmode="lin" valueType="num">
                                      <p:cBhvr additive="base">
                                        <p:cTn id="28" dur="500" fill="hold"/>
                                        <p:tgtEl>
                                          <p:spTgt spid="56"/>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additive="base">
                                        <p:cTn id="31" dur="500" fill="hold"/>
                                        <p:tgtEl>
                                          <p:spTgt spid="76"/>
                                        </p:tgtEl>
                                        <p:attrNameLst>
                                          <p:attrName>ppt_x</p:attrName>
                                        </p:attrNameLst>
                                      </p:cBhvr>
                                      <p:tavLst>
                                        <p:tav tm="0">
                                          <p:val>
                                            <p:strVal val="1+#ppt_w/2"/>
                                          </p:val>
                                        </p:tav>
                                        <p:tav tm="100000">
                                          <p:val>
                                            <p:strVal val="#ppt_x"/>
                                          </p:val>
                                        </p:tav>
                                      </p:tavLst>
                                    </p:anim>
                                    <p:anim calcmode="lin" valueType="num">
                                      <p:cBhvr additive="base">
                                        <p:cTn id="32" dur="500" fill="hold"/>
                                        <p:tgtEl>
                                          <p:spTgt spid="7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1+#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3" grpId="0" animBg="1"/>
      <p:bldP spid="55" grpId="0"/>
      <p:bldP spid="56" grpId="0"/>
      <p:bldP spid="76" grpId="0" animBg="1"/>
      <p:bldP spid="91" grpId="0" animBg="1"/>
      <p:bldP spid="21"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33"/>
          <p:cNvSpPr/>
          <p:nvPr/>
        </p:nvSpPr>
        <p:spPr>
          <a:xfrm>
            <a:off x="1047435" y="3268361"/>
            <a:ext cx="3203517" cy="3348425"/>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tx1"/>
          </a:solidFill>
          <a:ln>
            <a:solidFill>
              <a:schemeClr val="tx1"/>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endParaRPr lang="en-US" sz="2549" dirty="0">
              <a:gradFill>
                <a:gsLst>
                  <a:gs pos="0">
                    <a:srgbClr val="FFFFFF"/>
                  </a:gs>
                  <a:gs pos="100000">
                    <a:srgbClr val="FFFFFF"/>
                  </a:gs>
                </a:gsLst>
                <a:lin ang="5400000" scaled="0"/>
              </a:gradFill>
            </a:endParaRPr>
          </a:p>
        </p:txBody>
      </p:sp>
      <p:sp>
        <p:nvSpPr>
          <p:cNvPr id="51" name="Title 1"/>
          <p:cNvSpPr>
            <a:spLocks noGrp="1"/>
          </p:cNvSpPr>
          <p:nvPr>
            <p:ph type="title"/>
          </p:nvPr>
        </p:nvSpPr>
        <p:spPr>
          <a:xfrm>
            <a:off x="269241" y="289957"/>
            <a:ext cx="11655840" cy="899537"/>
          </a:xfrm>
        </p:spPr>
        <p:txBody>
          <a:bodyPr vert="horz" wrap="square" lIns="143428" tIns="89642" rIns="143428" bIns="89642" rtlCol="0" anchor="t">
            <a:noAutofit/>
          </a:bodyPr>
          <a:lstStyle/>
          <a:p>
            <a:pPr defTabSz="932742"/>
            <a:r>
              <a:rPr lang="en-US" sz="392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#19 </a:t>
            </a:r>
            <a:r>
              <a:rPr lang="en-US" sz="3920" spc="-102" dirty="0">
                <a:solidFill>
                  <a:srgbClr val="FFFFFF"/>
                </a:solidFill>
                <a:latin typeface="Segoe UI Light"/>
              </a:rPr>
              <a:t>– DevOps: PowerShell is your friend!</a:t>
            </a:r>
          </a:p>
        </p:txBody>
      </p:sp>
      <p:sp>
        <p:nvSpPr>
          <p:cNvPr id="24" name="Rectangle 23"/>
          <p:cNvSpPr/>
          <p:nvPr/>
        </p:nvSpPr>
        <p:spPr>
          <a:xfrm>
            <a:off x="4384950" y="4680214"/>
            <a:ext cx="6902471" cy="1936573"/>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7233" tIns="88371" rIns="121986" bIns="88371" numCol="1" spcCol="1270" anchor="ctr" anchorCtr="0">
            <a:noAutofit/>
          </a:bodyPr>
          <a:lstStyle/>
          <a:p>
            <a:pPr marL="0" lvl="1" defTabSz="784338">
              <a:lnSpc>
                <a:spcPct val="90000"/>
              </a:lnSpc>
              <a:spcBef>
                <a:spcPct val="0"/>
              </a:spcBef>
              <a:spcAft>
                <a:spcPct val="15000"/>
              </a:spcAft>
            </a:pPr>
            <a:endParaRPr lang="en-US" sz="1961" dirty="0">
              <a:solidFill>
                <a:srgbClr val="FFFFFF"/>
              </a:solidFill>
            </a:endParaRPr>
          </a:p>
        </p:txBody>
      </p:sp>
      <p:sp>
        <p:nvSpPr>
          <p:cNvPr id="25" name="Rectangle 24"/>
          <p:cNvSpPr/>
          <p:nvPr/>
        </p:nvSpPr>
        <p:spPr>
          <a:xfrm>
            <a:off x="4384950" y="1311226"/>
            <a:ext cx="6902471" cy="1835404"/>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r>
              <a:rPr lang="en-US" sz="2353" b="1" noProof="1">
                <a:gradFill>
                  <a:gsLst>
                    <a:gs pos="1250">
                      <a:srgbClr val="FFFFFF"/>
                    </a:gs>
                    <a:gs pos="100000">
                      <a:srgbClr val="FFFFFF"/>
                    </a:gs>
                  </a:gsLst>
                  <a:lin ang="5400000" scaled="0"/>
                </a:gradFill>
              </a:rPr>
              <a:t>  </a:t>
            </a:r>
            <a:endParaRPr lang="en-US" sz="2353" noProof="1">
              <a:gradFill>
                <a:gsLst>
                  <a:gs pos="1250">
                    <a:srgbClr val="FFFFFF"/>
                  </a:gs>
                  <a:gs pos="100000">
                    <a:srgbClr val="FFFFFF"/>
                  </a:gs>
                </a:gsLst>
                <a:lin ang="5400000" scaled="0"/>
              </a:gradFill>
            </a:endParaRPr>
          </a:p>
        </p:txBody>
      </p:sp>
      <p:sp>
        <p:nvSpPr>
          <p:cNvPr id="26" name="Rectangle 25"/>
          <p:cNvSpPr/>
          <p:nvPr/>
        </p:nvSpPr>
        <p:spPr>
          <a:xfrm>
            <a:off x="4384950" y="3258350"/>
            <a:ext cx="6902471" cy="1310144"/>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pPr marL="168072" lvl="1" indent="-168072" defTabSz="784338">
              <a:lnSpc>
                <a:spcPct val="90000"/>
              </a:lnSpc>
              <a:spcBef>
                <a:spcPct val="0"/>
              </a:spcBef>
              <a:spcAft>
                <a:spcPct val="15000"/>
              </a:spcAft>
              <a:buFontTx/>
              <a:buChar char="••"/>
            </a:pPr>
            <a:endParaRPr lang="en-US" sz="1765" dirty="0">
              <a:solidFill>
                <a:srgbClr val="505050">
                  <a:hueOff val="0"/>
                  <a:satOff val="0"/>
                  <a:lumOff val="0"/>
                  <a:alphaOff val="0"/>
                </a:srgbClr>
              </a:solidFill>
            </a:endParaRPr>
          </a:p>
        </p:txBody>
      </p:sp>
      <p:sp>
        <p:nvSpPr>
          <p:cNvPr id="27" name="Text Placeholder 4"/>
          <p:cNvSpPr txBox="1">
            <a:spLocks/>
          </p:cNvSpPr>
          <p:nvPr/>
        </p:nvSpPr>
        <p:spPr>
          <a:xfrm>
            <a:off x="4384951" y="3258351"/>
            <a:ext cx="6902471" cy="1300130"/>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0" dirty="0">
                <a:latin typeface="+mn-lt"/>
                <a:cs typeface="Segoe UI Light" panose="020B0502040204020203" pitchFamily="34" charset="0"/>
              </a:rPr>
              <a:t>What happens when you are migrating this project or a new developer joins?</a:t>
            </a:r>
          </a:p>
          <a:p>
            <a:pPr marL="336145" indent="-336145">
              <a:buFont typeface="Arial" panose="020B0604020202020204" pitchFamily="34" charset="0"/>
              <a:buChar char="•"/>
            </a:pPr>
            <a:r>
              <a:rPr lang="en-US" sz="1600" noProof="1">
                <a:gradFill>
                  <a:gsLst>
                    <a:gs pos="1250">
                      <a:srgbClr val="FFFFFF"/>
                    </a:gs>
                    <a:gs pos="100000">
                      <a:srgbClr val="FFFFFF"/>
                    </a:gs>
                  </a:gsLst>
                  <a:lin ang="5400000" scaled="0"/>
                </a:gradFill>
                <a:latin typeface="+mn-lt"/>
                <a:cs typeface="Segoe UI Light" panose="020B0502040204020203" pitchFamily="34" charset="0"/>
              </a:rPr>
              <a:t>You need to fix </a:t>
            </a:r>
            <a:r>
              <a:rPr lang="en-US" sz="1600" b="1" noProof="1">
                <a:gradFill>
                  <a:gsLst>
                    <a:gs pos="1250">
                      <a:srgbClr val="FFFFFF"/>
                    </a:gs>
                    <a:gs pos="100000">
                      <a:srgbClr val="FFFFFF"/>
                    </a:gs>
                  </a:gsLst>
                  <a:lin ang="5400000" scaled="0"/>
                </a:gradFill>
                <a:latin typeface="+mn-lt"/>
                <a:cs typeface="Segoe UI Light" panose="020B0502040204020203" pitchFamily="34" charset="0"/>
              </a:rPr>
              <a:t>Signing Properties </a:t>
            </a:r>
            <a:r>
              <a:rPr lang="en-US" sz="1600" noProof="1">
                <a:gradFill>
                  <a:gsLst>
                    <a:gs pos="1250">
                      <a:srgbClr val="FFFFFF"/>
                    </a:gs>
                    <a:gs pos="100000">
                      <a:srgbClr val="FFFFFF"/>
                    </a:gs>
                  </a:gsLst>
                  <a:lin ang="5400000" scaled="0"/>
                </a:gradFill>
                <a:latin typeface="+mn-lt"/>
                <a:cs typeface="Segoe UI Light" panose="020B0502040204020203" pitchFamily="34" charset="0"/>
              </a:rPr>
              <a:t>for all BizTalk Project</a:t>
            </a:r>
          </a:p>
          <a:p>
            <a:pPr marL="336145" indent="-336145">
              <a:buFont typeface="Arial" panose="020B0604020202020204" pitchFamily="34" charset="0"/>
              <a:buChar char="•"/>
            </a:pPr>
            <a:r>
              <a:rPr lang="en-US" sz="1600" noProof="1">
                <a:gradFill>
                  <a:gsLst>
                    <a:gs pos="1250">
                      <a:srgbClr val="FFFFFF"/>
                    </a:gs>
                    <a:gs pos="100000">
                      <a:srgbClr val="FFFFFF"/>
                    </a:gs>
                  </a:gsLst>
                  <a:lin ang="5400000" scaled="0"/>
                </a:gradFill>
                <a:latin typeface="+mn-lt"/>
                <a:cs typeface="Segoe UI Light" panose="020B0502040204020203" pitchFamily="34" charset="0"/>
              </a:rPr>
              <a:t>You need to fix </a:t>
            </a:r>
            <a:r>
              <a:rPr lang="en-US" sz="1600" b="1" noProof="1">
                <a:gradFill>
                  <a:gsLst>
                    <a:gs pos="1250">
                      <a:srgbClr val="FFFFFF"/>
                    </a:gs>
                    <a:gs pos="100000">
                      <a:srgbClr val="FFFFFF"/>
                    </a:gs>
                  </a:gsLst>
                  <a:lin ang="5400000" scaled="0"/>
                </a:gradFill>
                <a:latin typeface="+mn-lt"/>
                <a:cs typeface="Segoe UI Light" panose="020B0502040204020203" pitchFamily="34" charset="0"/>
              </a:rPr>
              <a:t>Deployment Properties </a:t>
            </a:r>
            <a:r>
              <a:rPr lang="en-US" sz="1600" noProof="1">
                <a:gradFill>
                  <a:gsLst>
                    <a:gs pos="1250">
                      <a:srgbClr val="FFFFFF"/>
                    </a:gs>
                    <a:gs pos="100000">
                      <a:srgbClr val="FFFFFF"/>
                    </a:gs>
                  </a:gsLst>
                  <a:lin ang="5400000" scaled="0"/>
                </a:gradFill>
                <a:latin typeface="+mn-lt"/>
                <a:cs typeface="Segoe UI Light" panose="020B0502040204020203" pitchFamily="34" charset="0"/>
              </a:rPr>
              <a:t>for all BizTalk Project</a:t>
            </a:r>
          </a:p>
        </p:txBody>
      </p:sp>
      <p:sp>
        <p:nvSpPr>
          <p:cNvPr id="30" name="Text Placeholder 4"/>
          <p:cNvSpPr txBox="1">
            <a:spLocks/>
          </p:cNvSpPr>
          <p:nvPr/>
        </p:nvSpPr>
        <p:spPr>
          <a:xfrm>
            <a:off x="4384950" y="4680214"/>
            <a:ext cx="6902471" cy="1936573"/>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noProof="1">
                <a:gradFill>
                  <a:gsLst>
                    <a:gs pos="1250">
                      <a:srgbClr val="FFFFFF"/>
                    </a:gs>
                    <a:gs pos="100000">
                      <a:srgbClr val="FFFFFF"/>
                    </a:gs>
                  </a:gsLst>
                  <a:lin ang="5400000" scaled="0"/>
                </a:gradFill>
                <a:latin typeface="Segoe UI"/>
              </a:rPr>
              <a:t>How to fix or configure the Deployment Properties of a BizTalk Project with PowerShell </a:t>
            </a:r>
            <a:r>
              <a:rPr lang="en-US" sz="1200" noProof="1">
                <a:gradFill>
                  <a:gsLst>
                    <a:gs pos="1250">
                      <a:srgbClr val="FFFFFF"/>
                    </a:gs>
                    <a:gs pos="100000">
                      <a:srgbClr val="FFFFFF"/>
                    </a:gs>
                  </a:gsLst>
                  <a:lin ang="5400000" scaled="0"/>
                </a:gradFill>
                <a:latin typeface="Segoe UI"/>
              </a:rPr>
              <a:t>(</a:t>
            </a:r>
            <a:r>
              <a:rPr lang="en-US" sz="1200" noProof="1">
                <a:gradFill>
                  <a:gsLst>
                    <a:gs pos="1250">
                      <a:srgbClr val="FFFFFF"/>
                    </a:gs>
                    <a:gs pos="100000">
                      <a:srgbClr val="FFFFFF"/>
                    </a:gs>
                  </a:gsLst>
                  <a:lin ang="5400000" scaled="0"/>
                </a:gradFill>
                <a:latin typeface="Segoe UI"/>
                <a:hlinkClick r:id="rId3"/>
              </a:rPr>
              <a:t>https://goo.gl/7Afo0k</a:t>
            </a:r>
            <a:r>
              <a:rPr lang="en-US" sz="1200" noProof="1">
                <a:gradFill>
                  <a:gsLst>
                    <a:gs pos="1250">
                      <a:srgbClr val="FFFFFF"/>
                    </a:gs>
                    <a:gs pos="100000">
                      <a:srgbClr val="FFFFFF"/>
                    </a:gs>
                  </a:gsLst>
                  <a:lin ang="5400000" scaled="0"/>
                </a:gradFill>
                <a:latin typeface="Segoe UI"/>
              </a:rPr>
              <a:t>)</a:t>
            </a:r>
          </a:p>
          <a:p>
            <a:endParaRPr lang="en-US" sz="800" noProof="1">
              <a:gradFill>
                <a:gsLst>
                  <a:gs pos="1250">
                    <a:srgbClr val="FFFFFF"/>
                  </a:gs>
                  <a:gs pos="100000">
                    <a:srgbClr val="FFFFFF"/>
                  </a:gs>
                </a:gsLst>
                <a:lin ang="5400000" scaled="0"/>
              </a:gradFill>
              <a:latin typeface="Segoe UI"/>
            </a:endParaRPr>
          </a:p>
          <a:p>
            <a:pPr defTabSz="914400">
              <a:lnSpc>
                <a:spcPct val="100000"/>
              </a:lnSpc>
              <a:spcBef>
                <a:spcPts val="0"/>
              </a:spcBef>
              <a:buSzTx/>
            </a:pPr>
            <a:r>
              <a:rPr lang="en-US" sz="1961" noProof="1">
                <a:gradFill>
                  <a:gsLst>
                    <a:gs pos="1250">
                      <a:srgbClr val="FFFFFF"/>
                    </a:gs>
                    <a:gs pos="100000">
                      <a:srgbClr val="FFFFFF"/>
                    </a:gs>
                  </a:gsLst>
                  <a:lin ang="5400000" scaled="0"/>
                </a:gradFill>
                <a:latin typeface="Segoe UI"/>
              </a:rPr>
              <a:t>How to fix or configure the Signing Properties of a BizTalk Project with PowerShell</a:t>
            </a:r>
            <a:r>
              <a:rPr lang="en-US" sz="1200" noProof="1">
                <a:gradFill>
                  <a:gsLst>
                    <a:gs pos="1250">
                      <a:srgbClr val="FFFFFF"/>
                    </a:gs>
                    <a:gs pos="100000">
                      <a:srgbClr val="FFFFFF"/>
                    </a:gs>
                  </a:gsLst>
                  <a:lin ang="5400000" scaled="0"/>
                </a:gradFill>
                <a:latin typeface="Segoe UI"/>
              </a:rPr>
              <a:t> (</a:t>
            </a:r>
            <a:r>
              <a:rPr lang="en-US" sz="1200" noProof="1">
                <a:gradFill>
                  <a:gsLst>
                    <a:gs pos="1250">
                      <a:srgbClr val="FFFFFF"/>
                    </a:gs>
                    <a:gs pos="100000">
                      <a:srgbClr val="FFFFFF"/>
                    </a:gs>
                  </a:gsLst>
                  <a:lin ang="5400000" scaled="0"/>
                </a:gradFill>
                <a:latin typeface="Segoe UI"/>
                <a:hlinkClick r:id="rId4"/>
              </a:rPr>
              <a:t>https://goo.gl/acDzRN</a:t>
            </a:r>
            <a:r>
              <a:rPr lang="en-US" sz="1200" noProof="1">
                <a:gradFill>
                  <a:gsLst>
                    <a:gs pos="1250">
                      <a:srgbClr val="FFFFFF"/>
                    </a:gs>
                    <a:gs pos="100000">
                      <a:srgbClr val="FFFFFF"/>
                    </a:gs>
                  </a:gsLst>
                  <a:lin ang="5400000" scaled="0"/>
                </a:gradFill>
                <a:latin typeface="Segoe UI"/>
              </a:rPr>
              <a:t>)</a:t>
            </a:r>
          </a:p>
          <a:p>
            <a:endParaRPr lang="en-US" sz="784" noProof="1">
              <a:gradFill>
                <a:gsLst>
                  <a:gs pos="1250">
                    <a:srgbClr val="FFFFFF"/>
                  </a:gs>
                  <a:gs pos="100000">
                    <a:srgbClr val="FFFFFF"/>
                  </a:gs>
                </a:gsLst>
                <a:lin ang="5400000" scaled="0"/>
              </a:gradFill>
              <a:latin typeface="Segoe UI"/>
            </a:endParaRPr>
          </a:p>
        </p:txBody>
      </p:sp>
      <p:sp>
        <p:nvSpPr>
          <p:cNvPr id="31" name="Freeform 30"/>
          <p:cNvSpPr/>
          <p:nvPr/>
        </p:nvSpPr>
        <p:spPr>
          <a:xfrm>
            <a:off x="1047436" y="1311226"/>
            <a:ext cx="3203517" cy="1835404"/>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What happens </a:t>
            </a:r>
            <a:r>
              <a:rPr lang="en-US" sz="2400" dirty="0">
                <a:gradFill>
                  <a:gsLst>
                    <a:gs pos="0">
                      <a:srgbClr val="FFFFFF"/>
                    </a:gs>
                    <a:gs pos="100000">
                      <a:srgbClr val="FFFFFF"/>
                    </a:gs>
                  </a:gsLst>
                  <a:lin ang="5400000" scaled="0"/>
                </a:gradFill>
              </a:rPr>
              <a:t>when we exaggerate in Visual Studio Structure?</a:t>
            </a:r>
          </a:p>
        </p:txBody>
      </p:sp>
      <p:sp>
        <p:nvSpPr>
          <p:cNvPr id="32" name="Text Placeholder 4"/>
          <p:cNvSpPr txBox="1">
            <a:spLocks/>
          </p:cNvSpPr>
          <p:nvPr/>
        </p:nvSpPr>
        <p:spPr>
          <a:xfrm>
            <a:off x="4384951" y="1301214"/>
            <a:ext cx="6902471" cy="1845417"/>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0" dirty="0">
                <a:latin typeface="+mn-lt"/>
                <a:cs typeface="Segoe UI" panose="020B0502040204020203" pitchFamily="34" charset="0"/>
              </a:rPr>
              <a:t>1 Solution containing +170 projects!</a:t>
            </a:r>
          </a:p>
          <a:p>
            <a:endParaRPr lang="en-US" sz="800" dirty="0">
              <a:latin typeface="+mn-lt"/>
            </a:endParaRPr>
          </a:p>
          <a:p>
            <a:r>
              <a:rPr lang="en-US" sz="1960" noProof="1">
                <a:latin typeface="+mn-lt"/>
              </a:rPr>
              <a:t>Is a developer </a:t>
            </a:r>
            <a:r>
              <a:rPr lang="en-US" sz="1960" noProof="1">
                <a:latin typeface="Segoe UI Black" panose="020B0A02040204020203" pitchFamily="34" charset="0"/>
                <a:ea typeface="Segoe UI Black" panose="020B0A02040204020203" pitchFamily="34" charset="0"/>
                <a:cs typeface="Segoe UI Black" panose="020B0A02040204020203" pitchFamily="34" charset="0"/>
              </a:rPr>
              <a:t>NIGHTMARE</a:t>
            </a:r>
            <a:r>
              <a:rPr lang="en-US" sz="1960" noProof="1">
                <a:latin typeface="+mn-lt"/>
              </a:rPr>
              <a:t>!</a:t>
            </a:r>
          </a:p>
          <a:p>
            <a:pPr marL="342900" indent="-342900">
              <a:buFont typeface="Arial" panose="020B0604020202020204" pitchFamily="34" charset="0"/>
              <a:buChar char="•"/>
            </a:pPr>
            <a:r>
              <a:rPr lang="en-US" sz="1960" noProof="1">
                <a:gradFill>
                  <a:gsLst>
                    <a:gs pos="1250">
                      <a:srgbClr val="FFFFFF"/>
                    </a:gs>
                    <a:gs pos="100000">
                      <a:srgbClr val="FFFFFF"/>
                    </a:gs>
                  </a:gsLst>
                  <a:lin ang="5400000" scaled="0"/>
                </a:gradFill>
                <a:latin typeface="+mn-lt"/>
              </a:rPr>
              <a:t>Find dependencies, find something!</a:t>
            </a:r>
            <a:endParaRPr lang="en-US" sz="1960" noProof="1">
              <a:latin typeface="+mn-lt"/>
            </a:endParaRPr>
          </a:p>
          <a:p>
            <a:endParaRPr lang="en-US" sz="800" dirty="0">
              <a:latin typeface="+mn-lt"/>
            </a:endParaRPr>
          </a:p>
          <a:p>
            <a:r>
              <a:rPr lang="en-US" sz="1960" noProof="1">
                <a:latin typeface="+mn-lt"/>
              </a:rPr>
              <a:t>~30 min to deploy!</a:t>
            </a:r>
          </a:p>
        </p:txBody>
      </p:sp>
      <p:pic>
        <p:nvPicPr>
          <p:cNvPr id="2" name="Picture 1"/>
          <p:cNvPicPr>
            <a:picLocks noChangeAspect="1"/>
          </p:cNvPicPr>
          <p:nvPr/>
        </p:nvPicPr>
        <p:blipFill>
          <a:blip r:embed="rId5"/>
          <a:stretch>
            <a:fillRect/>
          </a:stretch>
        </p:blipFill>
        <p:spPr>
          <a:xfrm>
            <a:off x="1057856" y="3268361"/>
            <a:ext cx="2463259" cy="3350305"/>
          </a:xfrm>
          <a:prstGeom prst="rect">
            <a:avLst/>
          </a:prstGeom>
        </p:spPr>
      </p:pic>
    </p:spTree>
    <p:extLst>
      <p:ext uri="{BB962C8B-B14F-4D97-AF65-F5344CB8AC3E}">
        <p14:creationId xmlns:p14="http://schemas.microsoft.com/office/powerpoint/2010/main" val="26503947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1+#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1+#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1+#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1047436" y="2786902"/>
            <a:ext cx="10239985" cy="1520318"/>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7233" tIns="88371" rIns="121986" bIns="88371" numCol="1" spcCol="1270" anchor="ctr" anchorCtr="0">
            <a:noAutofit/>
          </a:bodyPr>
          <a:lstStyle/>
          <a:p>
            <a:pPr marL="0" lvl="1" defTabSz="784338">
              <a:lnSpc>
                <a:spcPct val="90000"/>
              </a:lnSpc>
              <a:spcBef>
                <a:spcPct val="0"/>
              </a:spcBef>
              <a:spcAft>
                <a:spcPct val="15000"/>
              </a:spcAft>
            </a:pPr>
            <a:endParaRPr lang="en-US" sz="1961" dirty="0">
              <a:solidFill>
                <a:srgbClr val="FFFFFF"/>
              </a:solidFill>
            </a:endParaRPr>
          </a:p>
        </p:txBody>
      </p:sp>
      <p:sp>
        <p:nvSpPr>
          <p:cNvPr id="52" name="Rectangle 51"/>
          <p:cNvSpPr/>
          <p:nvPr/>
        </p:nvSpPr>
        <p:spPr>
          <a:xfrm>
            <a:off x="4384950" y="1311226"/>
            <a:ext cx="6902471" cy="1344637"/>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r>
              <a:rPr lang="en-US" sz="2353" b="1" noProof="1">
                <a:gradFill>
                  <a:gsLst>
                    <a:gs pos="1250">
                      <a:srgbClr val="FFFFFF"/>
                    </a:gs>
                    <a:gs pos="100000">
                      <a:srgbClr val="FFFFFF"/>
                    </a:gs>
                  </a:gsLst>
                  <a:lin ang="5400000" scaled="0"/>
                </a:gradFill>
              </a:rPr>
              <a:t>  </a:t>
            </a:r>
            <a:endParaRPr lang="en-US" sz="2353" noProof="1">
              <a:gradFill>
                <a:gsLst>
                  <a:gs pos="1250">
                    <a:srgbClr val="FFFFFF"/>
                  </a:gs>
                  <a:gs pos="100000">
                    <a:srgbClr val="FFFFFF"/>
                  </a:gs>
                </a:gsLst>
                <a:lin ang="5400000" scaled="0"/>
              </a:gradFill>
            </a:endParaRPr>
          </a:p>
        </p:txBody>
      </p:sp>
      <p:sp>
        <p:nvSpPr>
          <p:cNvPr id="56" name="Text Placeholder 4"/>
          <p:cNvSpPr txBox="1">
            <a:spLocks/>
          </p:cNvSpPr>
          <p:nvPr/>
        </p:nvSpPr>
        <p:spPr>
          <a:xfrm>
            <a:off x="1047436" y="2776590"/>
            <a:ext cx="10239985" cy="1530630"/>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t>Standing in a posture of confidence, even when we don’t feel confident — can affect testosterone and cortisol levels in the brain, and might even have an impact on our chances for success.</a:t>
            </a:r>
          </a:p>
        </p:txBody>
      </p:sp>
      <p:sp>
        <p:nvSpPr>
          <p:cNvPr id="58" name="Freeform 57"/>
          <p:cNvSpPr/>
          <p:nvPr/>
        </p:nvSpPr>
        <p:spPr>
          <a:xfrm>
            <a:off x="1047436" y="1311226"/>
            <a:ext cx="3203517" cy="1344637"/>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endParaRPr lang="en-US" sz="1961" dirty="0">
              <a:gradFill>
                <a:gsLst>
                  <a:gs pos="0">
                    <a:srgbClr val="FFFFFF"/>
                  </a:gs>
                  <a:gs pos="100000">
                    <a:srgbClr val="FFFFFF"/>
                  </a:gs>
                </a:gsLst>
                <a:lin ang="5400000" scaled="0"/>
              </a:gradFill>
            </a:endParaRPr>
          </a:p>
        </p:txBody>
      </p:sp>
      <p:sp>
        <p:nvSpPr>
          <p:cNvPr id="21" name="TextBox 20"/>
          <p:cNvSpPr txBox="1"/>
          <p:nvPr/>
        </p:nvSpPr>
        <p:spPr>
          <a:xfrm>
            <a:off x="6731332" y="3907148"/>
            <a:ext cx="4800288" cy="411856"/>
          </a:xfrm>
          <a:prstGeom prst="rect">
            <a:avLst/>
          </a:prstGeom>
          <a:noFill/>
        </p:spPr>
        <p:txBody>
          <a:bodyPr wrap="square" lIns="179285" tIns="143428" rIns="179285" bIns="143428" rtlCol="0">
            <a:spAutoFit/>
          </a:bodyPr>
          <a:lstStyle/>
          <a:p>
            <a:pPr>
              <a:lnSpc>
                <a:spcPct val="90000"/>
              </a:lnSpc>
            </a:pPr>
            <a:r>
              <a:rPr lang="pt-PT" sz="882" b="1" dirty="0">
                <a:gradFill>
                  <a:gsLst>
                    <a:gs pos="2917">
                      <a:srgbClr val="FFFFFF"/>
                    </a:gs>
                    <a:gs pos="30000">
                      <a:srgbClr val="FFFFFF"/>
                    </a:gs>
                  </a:gsLst>
                  <a:lin ang="5400000" scaled="0"/>
                </a:gradFill>
              </a:rPr>
              <a:t>http://www.ted.com/talks/amy_cuddy_your_body_language_shapes_who_you_are</a:t>
            </a:r>
          </a:p>
        </p:txBody>
      </p:sp>
      <p:sp>
        <p:nvSpPr>
          <p:cNvPr id="14" name="Text Placeholder 4"/>
          <p:cNvSpPr txBox="1">
            <a:spLocks/>
          </p:cNvSpPr>
          <p:nvPr/>
        </p:nvSpPr>
        <p:spPr>
          <a:xfrm>
            <a:off x="4384950" y="1310221"/>
            <a:ext cx="6817714" cy="1332386"/>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45" b="1" noProof="1">
                <a:gradFill>
                  <a:gsLst>
                    <a:gs pos="125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Your body language affects how others see us, but it may also change how we see ourselves</a:t>
            </a:r>
          </a:p>
        </p:txBody>
      </p:sp>
      <p:pic>
        <p:nvPicPr>
          <p:cNvPr id="2" name="Picture 1">
            <a:hlinkClick r:id="rId3"/>
          </p:cNvPr>
          <p:cNvPicPr>
            <a:picLocks noChangeAspect="1"/>
          </p:cNvPicPr>
          <p:nvPr/>
        </p:nvPicPr>
        <p:blipFill rotWithShape="1">
          <a:blip r:embed="rId4"/>
          <a:srcRect r="12116"/>
          <a:stretch/>
        </p:blipFill>
        <p:spPr>
          <a:xfrm>
            <a:off x="1047436" y="1303311"/>
            <a:ext cx="3213159" cy="1352551"/>
          </a:xfrm>
          <a:prstGeom prst="rect">
            <a:avLst/>
          </a:prstGeom>
        </p:spPr>
      </p:pic>
      <p:pic>
        <p:nvPicPr>
          <p:cNvPr id="2050" name="Picture 2" descr="https://cdn2.vox-cdn.com/thumbor/V7BIFOqz5-FD3Zb6uzff0xv-CqY=/195x0:3705x2340/755x504/cdn0.vox-cdn.com/uploads/chorus_image/image/46299462/shutterstock_232657051.0.0.jpg"/>
          <p:cNvPicPr>
            <a:picLocks noChangeAspect="1" noChangeArrowheads="1"/>
          </p:cNvPicPr>
          <p:nvPr/>
        </p:nvPicPr>
        <p:blipFill rotWithShape="1">
          <a:blip r:embed="rId5">
            <a:extLst>
              <a:ext uri="{28A0092B-C50C-407E-A947-70E740481C1C}">
                <a14:useLocalDpi xmlns:a14="http://schemas.microsoft.com/office/drawing/2010/main" val="0"/>
              </a:ext>
            </a:extLst>
          </a:blip>
          <a:srcRect l="11415" t="19339" r="5760" b="13162"/>
          <a:stretch/>
        </p:blipFill>
        <p:spPr bwMode="auto">
          <a:xfrm>
            <a:off x="1050729" y="4459902"/>
            <a:ext cx="3845200" cy="20918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stretch>
            <a:fillRect/>
          </a:stretch>
        </p:blipFill>
        <p:spPr>
          <a:xfrm>
            <a:off x="5079005" y="4459902"/>
            <a:ext cx="3209866" cy="2091872"/>
          </a:xfrm>
          <a:prstGeom prst="rect">
            <a:avLst/>
          </a:prstGeom>
        </p:spPr>
      </p:pic>
      <p:pic>
        <p:nvPicPr>
          <p:cNvPr id="5" name="Picture 4"/>
          <p:cNvPicPr>
            <a:picLocks noChangeAspect="1"/>
          </p:cNvPicPr>
          <p:nvPr/>
        </p:nvPicPr>
        <p:blipFill>
          <a:blip r:embed="rId7"/>
          <a:stretch>
            <a:fillRect/>
          </a:stretch>
        </p:blipFill>
        <p:spPr>
          <a:xfrm>
            <a:off x="8471947" y="4459902"/>
            <a:ext cx="2815475" cy="2091872"/>
          </a:xfrm>
          <a:prstGeom prst="rect">
            <a:avLst/>
          </a:prstGeom>
        </p:spPr>
      </p:pic>
      <p:sp>
        <p:nvSpPr>
          <p:cNvPr id="13" name="Title 1"/>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42"/>
            <a:r>
              <a:rPr lang="en-US" sz="392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#20 </a:t>
            </a:r>
            <a:r>
              <a:rPr lang="en-US" sz="3920" spc="-102" dirty="0">
                <a:solidFill>
                  <a:srgbClr val="FFFFFF"/>
                </a:solidFill>
              </a:rPr>
              <a:t>– Be confident</a:t>
            </a:r>
            <a:endParaRPr lang="en-US" sz="3920" spc="-102" dirty="0">
              <a:solidFill>
                <a:srgbClr val="FFFFFF"/>
              </a:solidFill>
              <a:latin typeface="Segoe UI Light"/>
            </a:endParaRPr>
          </a:p>
        </p:txBody>
      </p:sp>
    </p:spTree>
    <p:extLst>
      <p:ext uri="{BB962C8B-B14F-4D97-AF65-F5344CB8AC3E}">
        <p14:creationId xmlns:p14="http://schemas.microsoft.com/office/powerpoint/2010/main" val="1799609186"/>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476" b="37876"/>
          <a:stretch/>
        </p:blipFill>
        <p:spPr>
          <a:xfrm>
            <a:off x="1" y="2434164"/>
            <a:ext cx="12237545" cy="4595053"/>
          </a:xfrm>
          <a:prstGeom prst="rect">
            <a:avLst/>
          </a:prstGeom>
        </p:spPr>
      </p:pic>
      <p:sp>
        <p:nvSpPr>
          <p:cNvPr id="5" name="Title 1"/>
          <p:cNvSpPr txBox="1">
            <a:spLocks/>
          </p:cNvSpPr>
          <p:nvPr/>
        </p:nvSpPr>
        <p:spPr>
          <a:xfrm>
            <a:off x="292011" y="1251197"/>
            <a:ext cx="11653523"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96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Director's</a:t>
            </a:r>
            <a:r>
              <a:rPr lang="en-US" sz="9600" dirty="0">
                <a:solidFill>
                  <a:srgbClr val="FF0000"/>
                </a:solidFill>
              </a:rPr>
              <a:t> </a:t>
            </a:r>
            <a:r>
              <a:rPr lang="en-US" sz="9600" dirty="0">
                <a:solidFill>
                  <a:schemeClr val="tx1"/>
                </a:solidFill>
              </a:rPr>
              <a:t>cut…</a:t>
            </a:r>
            <a:endParaRPr lang="en-US" sz="9600" dirty="0">
              <a:solidFill>
                <a:srgbClr val="FF0000"/>
              </a:solidFill>
            </a:endParaRPr>
          </a:p>
        </p:txBody>
      </p:sp>
    </p:spTree>
    <p:extLst>
      <p:ext uri="{BB962C8B-B14F-4D97-AF65-F5344CB8AC3E}">
        <p14:creationId xmlns:p14="http://schemas.microsoft.com/office/powerpoint/2010/main" val="3281843899"/>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384950" y="4233241"/>
            <a:ext cx="6902471" cy="2301828"/>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7233" tIns="88371" rIns="121986" bIns="88371" numCol="1" spcCol="1270" anchor="ctr" anchorCtr="0">
            <a:noAutofit/>
          </a:bodyPr>
          <a:lstStyle/>
          <a:p>
            <a:pPr marL="0" marR="0" lvl="1" indent="0" algn="l" defTabSz="784338" rtl="0" eaLnBrk="1" fontAlgn="auto" latinLnBrk="0" hangingPunct="1">
              <a:lnSpc>
                <a:spcPct val="90000"/>
              </a:lnSpc>
              <a:spcBef>
                <a:spcPct val="0"/>
              </a:spcBef>
              <a:spcAft>
                <a:spcPct val="15000"/>
              </a:spcAft>
              <a:buClrTx/>
              <a:buSzTx/>
              <a:buFontTx/>
              <a:buNone/>
              <a:tabLst/>
              <a:defRPr/>
            </a:pPr>
            <a:endParaRPr kumimoji="0" lang="en-US" sz="1961"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Title 1"/>
          <p:cNvSpPr>
            <a:spLocks noGrp="1"/>
          </p:cNvSpPr>
          <p:nvPr>
            <p:ph type="title"/>
          </p:nvPr>
        </p:nvSpPr>
        <p:spPr>
          <a:xfrm>
            <a:off x="269241" y="289957"/>
            <a:ext cx="11655840" cy="899537"/>
          </a:xfrm>
        </p:spPr>
        <p:txBody>
          <a:bodyPr vert="horz" wrap="square" lIns="143428" tIns="89642" rIns="143428" bIns="89642" rtlCol="0" anchor="t">
            <a:noAutofit/>
          </a:bodyPr>
          <a:lstStyle/>
          <a:p>
            <a:pPr defTabSz="932742"/>
            <a:r>
              <a:rPr lang="en-US" sz="392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#21 </a:t>
            </a:r>
            <a:r>
              <a:rPr lang="en-US" sz="3920" spc="-102" dirty="0">
                <a:solidFill>
                  <a:srgbClr val="FFFFFF"/>
                </a:solidFill>
                <a:latin typeface="Segoe UI Light"/>
              </a:rPr>
              <a:t>– Full Backup will only happen 1 time per day</a:t>
            </a:r>
          </a:p>
        </p:txBody>
      </p:sp>
      <p:sp>
        <p:nvSpPr>
          <p:cNvPr id="52" name="Rectangle 51"/>
          <p:cNvSpPr/>
          <p:nvPr/>
        </p:nvSpPr>
        <p:spPr>
          <a:xfrm>
            <a:off x="4384950" y="1311226"/>
            <a:ext cx="6902471" cy="1344637"/>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1">
                <a:ln>
                  <a:noFill/>
                </a:ln>
                <a:gradFill>
                  <a:gsLst>
                    <a:gs pos="1250">
                      <a:srgbClr val="FFFFFF"/>
                    </a:gs>
                    <a:gs pos="100000">
                      <a:srgbClr val="FFFFFF"/>
                    </a:gs>
                  </a:gsLst>
                  <a:lin ang="5400000" scaled="0"/>
                </a:gradFill>
                <a:effectLst/>
                <a:uLnTx/>
                <a:uFillTx/>
                <a:latin typeface="Segoe UI"/>
                <a:ea typeface="+mn-ea"/>
                <a:cs typeface="+mn-cs"/>
              </a:rPr>
              <a:t>  </a:t>
            </a:r>
            <a:endParaRPr kumimoji="0" lang="en-US" sz="2353" b="0" i="0" u="none" strike="noStrike" kern="1200" cap="none" spc="0" normalizeH="0" baseline="0" noProof="1">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3" name="Rectangle 52"/>
          <p:cNvSpPr/>
          <p:nvPr/>
        </p:nvSpPr>
        <p:spPr>
          <a:xfrm>
            <a:off x="4384950" y="2772234"/>
            <a:ext cx="6902471" cy="1344637"/>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pPr marL="168072" marR="0" lvl="1" indent="-168072" algn="l" defTabSz="784338" rtl="0" eaLnBrk="1" fontAlgn="auto" latinLnBrk="0" hangingPunct="1">
              <a:lnSpc>
                <a:spcPct val="90000"/>
              </a:lnSpc>
              <a:spcBef>
                <a:spcPct val="0"/>
              </a:spcBef>
              <a:spcAft>
                <a:spcPct val="15000"/>
              </a:spcAft>
              <a:buClrTx/>
              <a:buSzTx/>
              <a:buFontTx/>
              <a:buChar char="••"/>
              <a:tabLst/>
              <a:defRPr/>
            </a:pPr>
            <a:endParaRPr kumimoji="0" lang="en-US" sz="1765"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endParaRPr>
          </a:p>
        </p:txBody>
      </p:sp>
      <p:sp>
        <p:nvSpPr>
          <p:cNvPr id="55" name="Text Placeholder 4"/>
          <p:cNvSpPr txBox="1">
            <a:spLocks/>
          </p:cNvSpPr>
          <p:nvPr/>
        </p:nvSpPr>
        <p:spPr>
          <a:xfrm>
            <a:off x="4469708" y="2784484"/>
            <a:ext cx="6817714" cy="1332386"/>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2353" b="0" i="0" u="none" strike="noStrike" kern="1200" cap="none" spc="0" normalizeH="0" baseline="0" noProof="1">
                <a:ln>
                  <a:noFill/>
                </a:ln>
                <a:gradFill>
                  <a:gsLst>
                    <a:gs pos="1250">
                      <a:srgbClr val="FFFFFF"/>
                    </a:gs>
                    <a:gs pos="100000">
                      <a:srgbClr val="FFFFFF"/>
                    </a:gs>
                  </a:gsLst>
                  <a:lin ang="5400000" scaled="0"/>
                </a:gradFill>
                <a:effectLst/>
                <a:uLnTx/>
                <a:uFillTx/>
                <a:latin typeface="Segoe UI"/>
                <a:ea typeface="+mn-ea"/>
                <a:cs typeface="+mn-cs"/>
              </a:rPr>
              <a:t>We need to use the “sp_ForceFullBackup” stored procedure available in BizTalkMgmtDb DB.</a:t>
            </a:r>
          </a:p>
          <a:p>
            <a:pPr marL="336145" marR="0" lvl="0" indent="-33614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1">
                <a:ln>
                  <a:noFill/>
                </a:ln>
                <a:gradFill>
                  <a:gsLst>
                    <a:gs pos="1250">
                      <a:srgbClr val="FFFFFF"/>
                    </a:gs>
                    <a:gs pos="100000">
                      <a:srgbClr val="FFFFFF"/>
                    </a:gs>
                  </a:gsLst>
                  <a:lin ang="5400000" scaled="0"/>
                </a:gradFill>
                <a:effectLst/>
                <a:uLnTx/>
                <a:uFillTx/>
                <a:latin typeface="Segoe UI"/>
                <a:ea typeface="+mn-ea"/>
                <a:cs typeface="+mn-cs"/>
              </a:rPr>
              <a:t>Mark the ForceFull column to 1 in the adm_BackupSettings table</a:t>
            </a:r>
            <a:endParaRPr kumimoji="0" lang="pt-PT"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6" name="Text Placeholder 4"/>
          <p:cNvSpPr txBox="1">
            <a:spLocks/>
          </p:cNvSpPr>
          <p:nvPr/>
        </p:nvSpPr>
        <p:spPr>
          <a:xfrm>
            <a:off x="4494017" y="4233241"/>
            <a:ext cx="6927401" cy="2301828"/>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1961" b="0" i="0" u="none" strike="noStrike" kern="1200" cap="none" spc="0" normalizeH="0" baseline="0" noProof="1">
                <a:ln>
                  <a:noFill/>
                </a:ln>
                <a:gradFill>
                  <a:gsLst>
                    <a:gs pos="1250">
                      <a:srgbClr val="FFFFFF"/>
                    </a:gs>
                    <a:gs pos="100000">
                      <a:srgbClr val="FFFFFF"/>
                    </a:gs>
                  </a:gsLst>
                  <a:lin ang="5400000" scaled="0"/>
                </a:gradFill>
                <a:effectLst/>
                <a:uLnTx/>
                <a:uFillTx/>
                <a:latin typeface="Segoe UI"/>
                <a:ea typeface="+mn-ea"/>
                <a:cs typeface="+mn-cs"/>
              </a:rPr>
              <a:t>Create a new SQL Server jobs that </a:t>
            </a:r>
          </a:p>
          <a:p>
            <a:pPr marL="336145" marR="0" lvl="0" indent="-33614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76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call the “</a:t>
            </a:r>
            <a:r>
              <a:rPr kumimoji="0" lang="en-US" sz="1765"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BizTalkMgmtDb.dbo.sp_ForceFullBackup</a:t>
            </a:r>
            <a:r>
              <a:rPr kumimoji="0" lang="en-US" sz="176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 stored procedure</a:t>
            </a:r>
          </a:p>
          <a:p>
            <a:pPr marL="336145" marR="0" lvl="0" indent="-33614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76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call the standard Backup BizTalk Server (</a:t>
            </a:r>
            <a:r>
              <a:rPr kumimoji="0" lang="en-US" sz="1765"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BizTalkMgmtDb</a:t>
            </a:r>
            <a:r>
              <a:rPr kumimoji="0" lang="en-US" sz="176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 job</a:t>
            </a:r>
          </a:p>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endParaRPr kumimoji="0" lang="en-US" sz="784" b="0" i="0" u="none" strike="noStrike" kern="1200" cap="none" spc="0" normalizeH="0" baseline="0" noProof="1">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1961" b="0" i="0" u="none" strike="noStrike" kern="1200" cap="none" spc="0" normalizeH="0" baseline="0" noProof="1">
                <a:ln>
                  <a:noFill/>
                </a:ln>
                <a:gradFill>
                  <a:gsLst>
                    <a:gs pos="1250">
                      <a:srgbClr val="FFFFFF"/>
                    </a:gs>
                    <a:gs pos="100000">
                      <a:srgbClr val="FFFFFF"/>
                    </a:gs>
                  </a:gsLst>
                  <a:lin ang="5400000" scaled="0"/>
                </a:gradFill>
                <a:effectLst/>
                <a:uLnTx/>
                <a:uFillTx/>
                <a:latin typeface="Segoe UI"/>
                <a:ea typeface="+mn-ea"/>
                <a:cs typeface="+mn-cs"/>
              </a:rPr>
              <a:t>https://gallery.technet.microsoft.com/Force-Full-Backup-BizTalk-b4431508</a:t>
            </a:r>
          </a:p>
        </p:txBody>
      </p:sp>
      <p:sp>
        <p:nvSpPr>
          <p:cNvPr id="58" name="Freeform 57"/>
          <p:cNvSpPr/>
          <p:nvPr/>
        </p:nvSpPr>
        <p:spPr>
          <a:xfrm>
            <a:off x="1047436" y="1311226"/>
            <a:ext cx="3203517" cy="1344637"/>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marL="0" marR="0" lvl="0" indent="0" algn="l" defTabSz="1132933" rtl="0" eaLnBrk="1" fontAlgn="auto" latinLnBrk="0" hangingPunct="1">
              <a:lnSpc>
                <a:spcPct val="90000"/>
              </a:lnSpc>
              <a:spcBef>
                <a:spcPct val="0"/>
              </a:spcBef>
              <a:spcAft>
                <a:spcPct val="35000"/>
              </a:spcAft>
              <a:buClrTx/>
              <a:buSzTx/>
              <a:buFontTx/>
              <a:buNone/>
              <a:tabLst/>
              <a:defRPr/>
            </a:pPr>
            <a:r>
              <a:rPr kumimoji="0" lang="en-US" sz="2549"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Full Backup</a:t>
            </a:r>
            <a:br>
              <a:rPr kumimoji="0" lang="en-US" sz="2549"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br>
            <a:r>
              <a:rPr kumimoji="0" lang="en-US" sz="1961" b="0" i="0" u="none" strike="noStrike" kern="1200" cap="none" spc="0" normalizeH="0" baseline="0" noProof="0" dirty="0">
                <a:ln>
                  <a:noFill/>
                </a:ln>
                <a:solidFill>
                  <a:srgbClr val="FFFFFF"/>
                </a:solidFill>
                <a:effectLst/>
                <a:uLnTx/>
                <a:uFillTx/>
                <a:latin typeface="Segoe UI"/>
                <a:ea typeface="+mn-ea"/>
                <a:cs typeface="+mn-cs"/>
              </a:rPr>
              <a:t>only happen 1 time per day</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Freeform 75"/>
          <p:cNvSpPr/>
          <p:nvPr/>
        </p:nvSpPr>
        <p:spPr>
          <a:xfrm>
            <a:off x="1047436" y="4233241"/>
            <a:ext cx="3203517" cy="2301828"/>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1277" tIns="103587" rIns="181277" bIns="103587" numCol="1" spcCol="1270" anchor="ctr" anchorCtr="0">
            <a:noAutofit/>
          </a:bodyPr>
          <a:lstStyle/>
          <a:p>
            <a:pPr marL="0" marR="0" lvl="0" indent="0" algn="l" defTabSz="1132933" rtl="0" eaLnBrk="1" fontAlgn="auto" latinLnBrk="0" hangingPunct="1">
              <a:lnSpc>
                <a:spcPct val="90000"/>
              </a:lnSpc>
              <a:spcBef>
                <a:spcPct val="0"/>
              </a:spcBef>
              <a:spcAft>
                <a:spcPct val="35000"/>
              </a:spcAft>
              <a:buClrTx/>
              <a:buSzTx/>
              <a:buFontTx/>
              <a:buNone/>
              <a:tabLst/>
              <a:defRPr/>
            </a:pPr>
            <a:r>
              <a:rPr kumimoji="0" lang="en-US" sz="2549"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 different </a:t>
            </a:r>
            <a:br>
              <a:rPr kumimoji="0" lang="en-US" sz="254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br>
            <a:r>
              <a:rPr kumimoji="0" lang="en-US" sz="254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way to Force a Full Backup</a:t>
            </a:r>
          </a:p>
        </p:txBody>
      </p:sp>
      <p:sp>
        <p:nvSpPr>
          <p:cNvPr id="91" name="Freeform 90"/>
          <p:cNvSpPr/>
          <p:nvPr/>
        </p:nvSpPr>
        <p:spPr>
          <a:xfrm>
            <a:off x="1047436" y="2772234"/>
            <a:ext cx="3203517" cy="1344637"/>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1277" tIns="103587" rIns="181277" bIns="103587" numCol="1" spcCol="1270" anchor="ctr" anchorCtr="0">
            <a:noAutofit/>
          </a:bodyPr>
          <a:lstStyle/>
          <a:p>
            <a:pPr marL="0" marR="0" lvl="0" indent="0" algn="l" defTabSz="1132933" rtl="0" eaLnBrk="1" fontAlgn="auto" latinLnBrk="0" hangingPunct="1">
              <a:lnSpc>
                <a:spcPct val="90000"/>
              </a:lnSpc>
              <a:spcBef>
                <a:spcPct val="0"/>
              </a:spcBef>
              <a:spcAft>
                <a:spcPct val="35000"/>
              </a:spcAft>
              <a:buClrTx/>
              <a:buSzTx/>
              <a:buFontTx/>
              <a:buNone/>
              <a:tabLst/>
              <a:defRPr/>
            </a:pPr>
            <a:r>
              <a:rPr kumimoji="0" lang="en-US" sz="2549"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To Force</a:t>
            </a:r>
            <a:br>
              <a:rPr kumimoji="0" lang="en-US" sz="254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254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 full Backup</a:t>
            </a:r>
          </a:p>
        </p:txBody>
      </p:sp>
      <p:sp>
        <p:nvSpPr>
          <p:cNvPr id="21" name="TextBox 20"/>
          <p:cNvSpPr txBox="1"/>
          <p:nvPr/>
        </p:nvSpPr>
        <p:spPr>
          <a:xfrm>
            <a:off x="954872" y="6104643"/>
            <a:ext cx="3296082" cy="5340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882"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https://gallery.technet.microsoft.com/Force-Full-Backup-BizTalk-b4431508</a:t>
            </a:r>
          </a:p>
        </p:txBody>
      </p:sp>
      <p:sp>
        <p:nvSpPr>
          <p:cNvPr id="14" name="Text Placeholder 4"/>
          <p:cNvSpPr txBox="1">
            <a:spLocks/>
          </p:cNvSpPr>
          <p:nvPr/>
        </p:nvSpPr>
        <p:spPr>
          <a:xfrm>
            <a:off x="4469708" y="1301214"/>
            <a:ext cx="6817714" cy="1332386"/>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1961" b="0" i="0" u="none" strike="noStrike" kern="1200" cap="none" spc="0" normalizeH="0" baseline="0" noProof="1">
                <a:ln>
                  <a:noFill/>
                </a:ln>
                <a:gradFill>
                  <a:gsLst>
                    <a:gs pos="1250">
                      <a:srgbClr val="FFFFFF"/>
                    </a:gs>
                    <a:gs pos="100000">
                      <a:srgbClr val="FFFFFF"/>
                    </a:gs>
                  </a:gsLst>
                  <a:lin ang="5400000" scaled="0"/>
                </a:gradFill>
                <a:effectLst/>
                <a:uLnTx/>
                <a:uFillTx/>
                <a:latin typeface="Segoe UI"/>
                <a:ea typeface="+mn-ea"/>
                <a:cs typeface="+mn-cs"/>
              </a:rPr>
              <a:t>BizTalk Server databases should be backed up and BizTalk Server will provide out-of-the-box a job for accomplished that: </a:t>
            </a:r>
            <a:r>
              <a:rPr kumimoji="0" lang="en-US" sz="1961" b="1" i="0" u="none" strike="noStrike" kern="1200" cap="none" spc="0" normalizeH="0" baseline="0" noProof="1">
                <a:ln>
                  <a:noFill/>
                </a:ln>
                <a:gradFill>
                  <a:gsLst>
                    <a:gs pos="1250">
                      <a:srgbClr val="FFFFFF"/>
                    </a:gs>
                    <a:gs pos="100000">
                      <a:srgbClr val="FFFFFF"/>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Backup BizTalk Server (BizTalkMgmtDb) job</a:t>
            </a:r>
          </a:p>
        </p:txBody>
      </p:sp>
    </p:spTree>
    <p:extLst>
      <p:ext uri="{BB962C8B-B14F-4D97-AF65-F5344CB8AC3E}">
        <p14:creationId xmlns:p14="http://schemas.microsoft.com/office/powerpoint/2010/main" val="69046733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384950" y="4233241"/>
            <a:ext cx="6902471" cy="2405458"/>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7233" tIns="88371" rIns="121986" bIns="88371" numCol="1" spcCol="1270" anchor="ctr" anchorCtr="0">
            <a:noAutofit/>
          </a:bodyPr>
          <a:lstStyle/>
          <a:p>
            <a:pPr marL="0" lvl="1" defTabSz="784338">
              <a:lnSpc>
                <a:spcPct val="90000"/>
              </a:lnSpc>
              <a:spcBef>
                <a:spcPct val="0"/>
              </a:spcBef>
              <a:spcAft>
                <a:spcPct val="15000"/>
              </a:spcAft>
            </a:pPr>
            <a:endParaRPr lang="en-US" sz="1961" dirty="0">
              <a:solidFill>
                <a:srgbClr val="FFFFFF"/>
              </a:solidFill>
            </a:endParaRPr>
          </a:p>
        </p:txBody>
      </p:sp>
      <p:sp>
        <p:nvSpPr>
          <p:cNvPr id="52" name="Rectangle 51"/>
          <p:cNvSpPr/>
          <p:nvPr/>
        </p:nvSpPr>
        <p:spPr>
          <a:xfrm>
            <a:off x="4384950" y="1311226"/>
            <a:ext cx="6902471" cy="2818385"/>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r>
              <a:rPr lang="en-US" sz="2353" b="1" noProof="1">
                <a:gradFill>
                  <a:gsLst>
                    <a:gs pos="1250">
                      <a:srgbClr val="FFFFFF"/>
                    </a:gs>
                    <a:gs pos="100000">
                      <a:srgbClr val="FFFFFF"/>
                    </a:gs>
                  </a:gsLst>
                  <a:lin ang="5400000" scaled="0"/>
                </a:gradFill>
              </a:rPr>
              <a:t>  </a:t>
            </a:r>
            <a:endParaRPr lang="en-US" sz="2353" noProof="1">
              <a:gradFill>
                <a:gsLst>
                  <a:gs pos="1250">
                    <a:srgbClr val="FFFFFF"/>
                  </a:gs>
                  <a:gs pos="100000">
                    <a:srgbClr val="FFFFFF"/>
                  </a:gs>
                </a:gsLst>
                <a:lin ang="5400000" scaled="0"/>
              </a:gradFill>
            </a:endParaRPr>
          </a:p>
        </p:txBody>
      </p:sp>
      <p:sp>
        <p:nvSpPr>
          <p:cNvPr id="56" name="Text Placeholder 4"/>
          <p:cNvSpPr txBox="1">
            <a:spLocks/>
          </p:cNvSpPr>
          <p:nvPr/>
        </p:nvSpPr>
        <p:spPr>
          <a:xfrm>
            <a:off x="4384950" y="4233241"/>
            <a:ext cx="6902471" cy="2405458"/>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noProof="1">
                <a:gradFill>
                  <a:gsLst>
                    <a:gs pos="1250">
                      <a:srgbClr val="FFFFFF"/>
                    </a:gs>
                    <a:gs pos="100000">
                      <a:srgbClr val="FFFFFF"/>
                    </a:gs>
                  </a:gsLst>
                  <a:lin ang="5400000" scaled="0"/>
                </a:gradFill>
                <a:latin typeface="Segoe UI"/>
              </a:rPr>
              <a:t>Set the Validate Testmap Output property of your map has False</a:t>
            </a:r>
          </a:p>
          <a:p>
            <a:endParaRPr lang="en-US" sz="784" noProof="1">
              <a:gradFill>
                <a:gsLst>
                  <a:gs pos="1250">
                    <a:srgbClr val="FFFFFF"/>
                  </a:gs>
                  <a:gs pos="100000">
                    <a:srgbClr val="FFFFFF"/>
                  </a:gs>
                </a:gsLst>
                <a:lin ang="5400000" scaled="0"/>
              </a:gradFill>
              <a:latin typeface="Segoe UI"/>
            </a:endParaRPr>
          </a:p>
          <a:p>
            <a:r>
              <a:rPr lang="en-US" sz="1961" noProof="1">
                <a:gradFill>
                  <a:gsLst>
                    <a:gs pos="1250">
                      <a:srgbClr val="FFFFFF"/>
                    </a:gs>
                    <a:gs pos="100000">
                      <a:srgbClr val="FFFFFF"/>
                    </a:gs>
                  </a:gsLst>
                  <a:lin ang="5400000" scaled="0"/>
                </a:gradFill>
                <a:latin typeface="Segoe UI"/>
              </a:rPr>
              <a:t>Open the result message of the transformation inside visual studio and delete the following namespace from the message:</a:t>
            </a:r>
          </a:p>
          <a:p>
            <a:pPr marL="336145" indent="-336145">
              <a:buFont typeface="Arial" panose="020B0604020202020204" pitchFamily="34" charset="0"/>
              <a:buChar char="•"/>
            </a:pPr>
            <a:r>
              <a:rPr lang="pt-PT" sz="1568" dirty="0"/>
              <a:t>xmlns:ns2="http://www.w3.org/XML/1998/namespace"</a:t>
            </a:r>
            <a:r>
              <a:rPr lang="en-US" sz="1568" noProof="1">
                <a:gradFill>
                  <a:gsLst>
                    <a:gs pos="1250">
                      <a:srgbClr val="FFFFFF"/>
                    </a:gs>
                    <a:gs pos="100000">
                      <a:srgbClr val="FFFFFF"/>
                    </a:gs>
                  </a:gsLst>
                  <a:lin ang="5400000" scaled="0"/>
                </a:gradFill>
                <a:latin typeface="Segoe UI"/>
              </a:rPr>
              <a:t> </a:t>
            </a:r>
          </a:p>
          <a:p>
            <a:endParaRPr lang="en-US" sz="784" noProof="1">
              <a:gradFill>
                <a:gsLst>
                  <a:gs pos="1250">
                    <a:srgbClr val="FFFFFF"/>
                  </a:gs>
                  <a:gs pos="100000">
                    <a:srgbClr val="FFFFFF"/>
                  </a:gs>
                </a:gsLst>
                <a:lin ang="5400000" scaled="0"/>
              </a:gradFill>
              <a:latin typeface="Segoe UI"/>
            </a:endParaRPr>
          </a:p>
          <a:p>
            <a:r>
              <a:rPr lang="en-US" sz="1961" b="1" noProof="1">
                <a:gradFill>
                  <a:gsLst>
                    <a:gs pos="1250">
                      <a:srgbClr val="FFFFFF"/>
                    </a:gs>
                    <a:gs pos="100000">
                      <a:srgbClr val="FFFFFF"/>
                    </a:gs>
                  </a:gsLst>
                  <a:lin ang="5400000" scaled="0"/>
                </a:gradFill>
                <a:latin typeface="Segoe UI"/>
              </a:rPr>
              <a:t>And now validate this message against the PIP Schema</a:t>
            </a:r>
          </a:p>
        </p:txBody>
      </p:sp>
      <p:sp>
        <p:nvSpPr>
          <p:cNvPr id="58" name="Freeform 57"/>
          <p:cNvSpPr/>
          <p:nvPr/>
        </p:nvSpPr>
        <p:spPr>
          <a:xfrm>
            <a:off x="1047436" y="1311226"/>
            <a:ext cx="3203517" cy="2818385"/>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745" dirty="0">
                <a:latin typeface="Segoe UI Black" panose="020B0A02040204020203" pitchFamily="34" charset="0"/>
                <a:ea typeface="Segoe UI Black" panose="020B0A02040204020203" pitchFamily="34" charset="0"/>
                <a:cs typeface="Segoe UI Black" panose="020B0A02040204020203" pitchFamily="34" charset="0"/>
              </a:rPr>
              <a:t>Extending BTARN</a:t>
            </a:r>
            <a:br>
              <a:rPr lang="en-US" sz="2549" dirty="0">
                <a:gradFill>
                  <a:gsLst>
                    <a:gs pos="0">
                      <a:srgbClr val="FFFFFF"/>
                    </a:gs>
                    <a:gs pos="100000">
                      <a:srgbClr val="FFFFFF"/>
                    </a:gs>
                  </a:gsLst>
                  <a:lin ang="5400000" scaled="0"/>
                </a:gradFill>
              </a:rPr>
            </a:br>
            <a:r>
              <a:rPr lang="en-US" sz="1961" dirty="0"/>
              <a:t>with a New PIP </a:t>
            </a:r>
            <a:endParaRPr lang="en-US" sz="1961" dirty="0">
              <a:gradFill>
                <a:gsLst>
                  <a:gs pos="0">
                    <a:srgbClr val="FFFFFF"/>
                  </a:gs>
                  <a:gs pos="100000">
                    <a:srgbClr val="FFFFFF"/>
                  </a:gs>
                </a:gsLst>
                <a:lin ang="5400000" scaled="0"/>
              </a:gradFill>
            </a:endParaRPr>
          </a:p>
        </p:txBody>
      </p:sp>
      <p:sp>
        <p:nvSpPr>
          <p:cNvPr id="76" name="Freeform 75"/>
          <p:cNvSpPr/>
          <p:nvPr/>
        </p:nvSpPr>
        <p:spPr>
          <a:xfrm>
            <a:off x="1047436" y="4233241"/>
            <a:ext cx="3203517" cy="2405458"/>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Workaround</a:t>
            </a:r>
            <a:br>
              <a:rPr lang="en-US" sz="2549" dirty="0">
                <a:gradFill>
                  <a:gsLst>
                    <a:gs pos="0">
                      <a:srgbClr val="FFFFFF"/>
                    </a:gs>
                    <a:gs pos="100000">
                      <a:srgbClr val="FFFFFF"/>
                    </a:gs>
                  </a:gsLst>
                  <a:lin ang="5400000" scaled="0"/>
                </a:gradFill>
              </a:rPr>
            </a:br>
            <a:r>
              <a:rPr lang="en-US" sz="2549" dirty="0">
                <a:gradFill>
                  <a:gsLst>
                    <a:gs pos="0">
                      <a:srgbClr val="FFFFFF"/>
                    </a:gs>
                    <a:gs pos="100000">
                      <a:srgbClr val="FFFFFF"/>
                    </a:gs>
                  </a:gsLst>
                  <a:lin ang="5400000" scaled="0"/>
                </a:gradFill>
              </a:rPr>
              <a:t>to validate the message against the schema</a:t>
            </a:r>
          </a:p>
        </p:txBody>
      </p:sp>
      <p:sp>
        <p:nvSpPr>
          <p:cNvPr id="21" name="TextBox 20"/>
          <p:cNvSpPr txBox="1"/>
          <p:nvPr/>
        </p:nvSpPr>
        <p:spPr>
          <a:xfrm>
            <a:off x="954872" y="6104643"/>
            <a:ext cx="3296082" cy="534056"/>
          </a:xfrm>
          <a:prstGeom prst="rect">
            <a:avLst/>
          </a:prstGeom>
          <a:noFill/>
        </p:spPr>
        <p:txBody>
          <a:bodyPr wrap="square" lIns="179285" tIns="143428" rIns="179285" bIns="143428" rtlCol="0">
            <a:spAutoFit/>
          </a:bodyPr>
          <a:lstStyle/>
          <a:p>
            <a:pPr>
              <a:lnSpc>
                <a:spcPct val="90000"/>
              </a:lnSpc>
            </a:pPr>
            <a:r>
              <a:rPr lang="pt-PT" sz="882" b="1" dirty="0">
                <a:gradFill>
                  <a:gsLst>
                    <a:gs pos="2917">
                      <a:schemeClr val="tx1"/>
                    </a:gs>
                    <a:gs pos="30000">
                      <a:schemeClr val="tx1"/>
                    </a:gs>
                  </a:gsLst>
                  <a:lin ang="5400000" scaled="0"/>
                </a:gradFill>
              </a:rPr>
              <a:t>https://msdn.microsoft.com/en-us/library/bb950204%28v=bts.10%29.aspx</a:t>
            </a:r>
          </a:p>
        </p:txBody>
      </p:sp>
      <p:sp>
        <p:nvSpPr>
          <p:cNvPr id="13" name="Text Placeholder 4"/>
          <p:cNvSpPr txBox="1">
            <a:spLocks/>
          </p:cNvSpPr>
          <p:nvPr/>
        </p:nvSpPr>
        <p:spPr>
          <a:xfrm>
            <a:off x="4384951" y="1323478"/>
            <a:ext cx="6902471" cy="2806134"/>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5" b="1" noProof="1">
                <a:gradFill>
                  <a:gsLst>
                    <a:gs pos="1250">
                      <a:srgbClr val="FFFFFF"/>
                    </a:gs>
                    <a:gs pos="100000">
                      <a:srgbClr val="FFFFFF"/>
                    </a:gs>
                  </a:gsLst>
                  <a:lin ang="5400000" scaled="0"/>
                </a:gradFill>
                <a:latin typeface="Segoe UI"/>
              </a:rPr>
              <a:t>Add Existing Item </a:t>
            </a:r>
            <a:r>
              <a:rPr lang="en-US" sz="1765" noProof="1">
                <a:gradFill>
                  <a:gsLst>
                    <a:gs pos="1250">
                      <a:srgbClr val="FFFFFF"/>
                    </a:gs>
                    <a:gs pos="100000">
                      <a:srgbClr val="FFFFFF"/>
                    </a:gs>
                  </a:gsLst>
                  <a:lin ang="5400000" scaled="0"/>
                </a:gradFill>
                <a:latin typeface="Segoe UI"/>
              </a:rPr>
              <a:t>dialog box, move to &lt;drive&gt;:\Program Files\Microsoft BizTalk 2009 Accelerator for RosettaNet\SDK\Schemas, select xml.xsd, then click Add.</a:t>
            </a:r>
          </a:p>
          <a:p>
            <a:endParaRPr lang="en-US" sz="784" noProof="1">
              <a:gradFill>
                <a:gsLst>
                  <a:gs pos="1250">
                    <a:srgbClr val="FFFFFF"/>
                  </a:gs>
                  <a:gs pos="100000">
                    <a:srgbClr val="FFFFFF"/>
                  </a:gs>
                </a:gsLst>
                <a:lin ang="5400000" scaled="0"/>
              </a:gradFill>
              <a:latin typeface="Segoe UI"/>
            </a:endParaRPr>
          </a:p>
          <a:p>
            <a:r>
              <a:rPr lang="en-US" sz="1765" noProof="1">
                <a:gradFill>
                  <a:gsLst>
                    <a:gs pos="1250">
                      <a:srgbClr val="FFFFFF"/>
                    </a:gs>
                    <a:gs pos="100000">
                      <a:srgbClr val="FFFFFF"/>
                    </a:gs>
                  </a:gsLst>
                  <a:lin ang="5400000" scaled="0"/>
                </a:gradFill>
                <a:latin typeface="Segoe UI"/>
              </a:rPr>
              <a:t>You need to fix the xml.xsd import in the new PIP Schema with a reference to the previous schema add to the solution</a:t>
            </a:r>
          </a:p>
          <a:p>
            <a:endParaRPr lang="en-US" sz="784" noProof="1">
              <a:gradFill>
                <a:gsLst>
                  <a:gs pos="1250">
                    <a:srgbClr val="FFFFFF"/>
                  </a:gs>
                  <a:gs pos="100000">
                    <a:srgbClr val="FFFFFF"/>
                  </a:gs>
                </a:gsLst>
                <a:lin ang="5400000" scaled="0"/>
              </a:gradFill>
              <a:latin typeface="Segoe UI"/>
            </a:endParaRPr>
          </a:p>
          <a:p>
            <a:r>
              <a:rPr lang="en-US" sz="1765" noProof="1">
                <a:gradFill>
                  <a:gsLst>
                    <a:gs pos="1250">
                      <a:srgbClr val="FFFFFF"/>
                    </a:gs>
                    <a:gs pos="100000">
                      <a:srgbClr val="FFFFFF"/>
                    </a:gs>
                  </a:gsLst>
                  <a:lin ang="5400000" scaled="0"/>
                </a:gradFill>
                <a:latin typeface="Segoe UI"/>
              </a:rPr>
              <a:t>However when you use a Map to transform an incoming message to a PIP message you will get this error while validating inside VS:</a:t>
            </a:r>
          </a:p>
          <a:p>
            <a:pPr marL="280121" indent="-280121">
              <a:buFont typeface="Arial" panose="020B0604020202020204" pitchFamily="34" charset="0"/>
              <a:buChar char="•"/>
            </a:pPr>
            <a:r>
              <a:rPr lang="en-US" sz="1568" dirty="0"/>
              <a:t>Output validation error: Prefix 'ns2' cannot be mapped to namespace name reserved for "xml" or "</a:t>
            </a:r>
            <a:r>
              <a:rPr lang="en-US" sz="1568" dirty="0" err="1"/>
              <a:t>xmlns</a:t>
            </a:r>
            <a:r>
              <a:rPr lang="en-US" sz="1568" dirty="0"/>
              <a:t>". Line 1, position 215.</a:t>
            </a:r>
            <a:endParaRPr lang="en-US" sz="1568" noProof="1">
              <a:gradFill>
                <a:gsLst>
                  <a:gs pos="1250">
                    <a:srgbClr val="FFFFFF"/>
                  </a:gs>
                  <a:gs pos="100000">
                    <a:srgbClr val="FFFFFF"/>
                  </a:gs>
                </a:gsLst>
                <a:lin ang="5400000" scaled="0"/>
              </a:gradFill>
              <a:latin typeface="Segoe UI"/>
            </a:endParaRPr>
          </a:p>
        </p:txBody>
      </p:sp>
      <p:sp>
        <p:nvSpPr>
          <p:cNvPr id="10" name="Title 1"/>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42"/>
            <a:r>
              <a:rPr lang="en-US" sz="392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#22 </a:t>
            </a:r>
            <a:r>
              <a:rPr lang="en-US" sz="3920" spc="-102" dirty="0">
                <a:solidFill>
                  <a:srgbClr val="FFFFFF"/>
                </a:solidFill>
              </a:rPr>
              <a:t>– Validating RosettaNet messages</a:t>
            </a:r>
            <a:endParaRPr lang="en-US" sz="3920" spc="-102" dirty="0">
              <a:solidFill>
                <a:srgbClr val="FFFFFF"/>
              </a:solidFill>
              <a:latin typeface="Segoe UI Light"/>
            </a:endParaRPr>
          </a:p>
        </p:txBody>
      </p:sp>
    </p:spTree>
    <p:extLst>
      <p:ext uri="{BB962C8B-B14F-4D97-AF65-F5344CB8AC3E}">
        <p14:creationId xmlns:p14="http://schemas.microsoft.com/office/powerpoint/2010/main" val="13122644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1+#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1+#ppt_w/2"/>
                                          </p:val>
                                        </p:tav>
                                        <p:tav tm="100000">
                                          <p:val>
                                            <p:strVal val="#ppt_x"/>
                                          </p:val>
                                        </p:tav>
                                      </p:tavLst>
                                    </p:anim>
                                    <p:anim calcmode="lin" valueType="num">
                                      <p:cBhvr additive="base">
                                        <p:cTn id="12" dur="500" fill="hold"/>
                                        <p:tgtEl>
                                          <p:spTgt spid="5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500" fill="hold"/>
                                        <p:tgtEl>
                                          <p:spTgt spid="76"/>
                                        </p:tgtEl>
                                        <p:attrNameLst>
                                          <p:attrName>ppt_x</p:attrName>
                                        </p:attrNameLst>
                                      </p:cBhvr>
                                      <p:tavLst>
                                        <p:tav tm="0">
                                          <p:val>
                                            <p:strVal val="1+#ppt_w/2"/>
                                          </p:val>
                                        </p:tav>
                                        <p:tav tm="100000">
                                          <p:val>
                                            <p:strVal val="#ppt_x"/>
                                          </p:val>
                                        </p:tav>
                                      </p:tavLst>
                                    </p:anim>
                                    <p:anim calcmode="lin" valueType="num">
                                      <p:cBhvr additive="base">
                                        <p:cTn id="16" dur="500" fill="hold"/>
                                        <p:tgtEl>
                                          <p:spTgt spid="7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6" grpId="0"/>
      <p:bldP spid="76" grpId="0" animBg="1"/>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36825" y="1506163"/>
            <a:ext cx="2862380" cy="5099499"/>
          </a:xfrm>
          <a:prstGeom prst="rect">
            <a:avLst/>
          </a:prstGeom>
          <a:solidFill>
            <a:schemeClr val="accent1">
              <a:lumMod val="50000"/>
            </a:schemeClr>
          </a:solidFill>
          <a:ln w="12700" cap="flat" cmpd="sng" algn="ctr">
            <a:noFill/>
            <a:prstDash val="solid"/>
            <a:miter lim="800000"/>
          </a:ln>
          <a:effectLst/>
        </p:spPr>
        <p:txBody>
          <a:bodyPr vert="horz" rtlCol="0" anchor="t"/>
          <a:lstStyle/>
          <a:p>
            <a:pPr algn="ctr" defTabSz="914225">
              <a:defRPr/>
            </a:pPr>
            <a:r>
              <a:rPr lang="en-US" sz="2000" kern="0" dirty="0">
                <a:solidFill>
                  <a:srgbClr val="FFFFFF"/>
                </a:solidFill>
                <a:latin typeface="Segoe UI Light"/>
              </a:rPr>
              <a:t>Installation</a:t>
            </a:r>
          </a:p>
          <a:p>
            <a:pPr algn="ctr" defTabSz="914225">
              <a:defRPr/>
            </a:pPr>
            <a:endParaRPr lang="en-US" sz="2000" kern="0" dirty="0">
              <a:solidFill>
                <a:srgbClr val="FFFFFF"/>
              </a:solidFill>
              <a:latin typeface="Segoe UI Light"/>
            </a:endParaRPr>
          </a:p>
          <a:p>
            <a:pPr defTabSz="914225">
              <a:defRPr/>
            </a:pPr>
            <a:r>
              <a:rPr lang="en-US" sz="1568" kern="0" dirty="0">
                <a:solidFill>
                  <a:srgbClr val="FFFFFF"/>
                </a:solidFill>
                <a:latin typeface="Segoe UI Light"/>
              </a:rPr>
              <a:t>BizTalk Accelerator for RosettaNet is available in the BizTalk Server installation disk (ISO) under: </a:t>
            </a:r>
          </a:p>
          <a:p>
            <a:pPr marL="336145" indent="-336145" algn="just" defTabSz="914225">
              <a:buFont typeface="Arial" panose="020B0604020202020204" pitchFamily="34" charset="0"/>
              <a:buChar char="•"/>
              <a:defRPr/>
            </a:pPr>
            <a:r>
              <a:rPr lang="en-US" sz="1372" kern="0" dirty="0">
                <a:solidFill>
                  <a:srgbClr val="FFFFFF"/>
                </a:solidFill>
                <a:latin typeface="Segoe UI Light"/>
              </a:rPr>
              <a:t>“BizTalk Accelerators” folder</a:t>
            </a:r>
          </a:p>
          <a:p>
            <a:pPr marL="336145" indent="-336145" algn="just" defTabSz="914225">
              <a:buFont typeface="Arial" panose="020B0604020202020204" pitchFamily="34" charset="0"/>
              <a:buChar char="•"/>
              <a:defRPr/>
            </a:pPr>
            <a:endParaRPr lang="en-US" sz="784" kern="0" dirty="0">
              <a:solidFill>
                <a:srgbClr val="FFFFFF"/>
              </a:solidFill>
              <a:latin typeface="Segoe UI Light"/>
            </a:endParaRPr>
          </a:p>
          <a:p>
            <a:pPr algn="just" defTabSz="914225">
              <a:defRPr/>
            </a:pPr>
            <a:r>
              <a:rPr lang="en-US" sz="1568" kern="0" dirty="0" err="1">
                <a:solidFill>
                  <a:srgbClr val="FFFFFF"/>
                </a:solidFill>
                <a:latin typeface="Segoe UI Light"/>
              </a:rPr>
              <a:t>BtarnAPP</a:t>
            </a:r>
            <a:r>
              <a:rPr lang="en-US" sz="1568" kern="0" dirty="0">
                <a:solidFill>
                  <a:srgbClr val="FFFFFF"/>
                </a:solidFill>
                <a:latin typeface="Segoe UI Light"/>
              </a:rPr>
              <a:t> Web application is referencing .NET Framework 2.0</a:t>
            </a:r>
          </a:p>
          <a:p>
            <a:pPr algn="just" defTabSz="914225">
              <a:defRPr/>
            </a:pPr>
            <a:endParaRPr lang="en-US" sz="784" kern="0" dirty="0">
              <a:solidFill>
                <a:srgbClr val="FFFFFF"/>
              </a:solidFill>
              <a:latin typeface="Segoe UI Light"/>
            </a:endParaRPr>
          </a:p>
          <a:p>
            <a:pPr algn="just" defTabSz="914225">
              <a:defRPr/>
            </a:pPr>
            <a:r>
              <a:rPr lang="en-US" sz="1568" kern="0" dirty="0">
                <a:solidFill>
                  <a:srgbClr val="FFFFFF"/>
                </a:solidFill>
                <a:latin typeface="Segoe UI Light"/>
              </a:rPr>
              <a:t>You need to create a </a:t>
            </a:r>
            <a:r>
              <a:rPr lang="en-US" sz="1568" kern="0" dirty="0" err="1">
                <a:solidFill>
                  <a:srgbClr val="FFFFFF"/>
                </a:solidFill>
                <a:latin typeface="Segoe UI Light"/>
              </a:rPr>
              <a:t>WebService</a:t>
            </a:r>
            <a:r>
              <a:rPr lang="en-US" sz="1568" kern="0" dirty="0">
                <a:solidFill>
                  <a:srgbClr val="FFFFFF"/>
                </a:solidFill>
                <a:latin typeface="Segoe UI Light"/>
              </a:rPr>
              <a:t> extension for BTSHTTPReceive.dll, configuring the IIS isolation mode. </a:t>
            </a:r>
          </a:p>
          <a:p>
            <a:pPr algn="just" defTabSz="914225">
              <a:defRPr/>
            </a:pPr>
            <a:endParaRPr lang="en-US" sz="784" kern="0" dirty="0">
              <a:solidFill>
                <a:srgbClr val="FFFFFF"/>
              </a:solidFill>
              <a:latin typeface="Segoe UI Light"/>
            </a:endParaRPr>
          </a:p>
          <a:p>
            <a:pPr algn="just" defTabSz="914225">
              <a:defRPr/>
            </a:pPr>
            <a:r>
              <a:rPr lang="en-US" sz="1568" kern="0" dirty="0">
                <a:solidFill>
                  <a:srgbClr val="FFFFFF"/>
                </a:solidFill>
                <a:latin typeface="Segoe UI Light"/>
              </a:rPr>
              <a:t>BTARN does not support the use of alias created for SQL instance to configure the BTARN database</a:t>
            </a:r>
          </a:p>
          <a:p>
            <a:pPr algn="just" defTabSz="914225">
              <a:defRPr/>
            </a:pPr>
            <a:endParaRPr lang="en-US" sz="882" kern="0" dirty="0">
              <a:solidFill>
                <a:srgbClr val="FFFFFF"/>
              </a:solidFill>
              <a:latin typeface="Segoe UI Light"/>
            </a:endParaRPr>
          </a:p>
          <a:p>
            <a:pPr algn="just" defTabSz="914225">
              <a:defRPr/>
            </a:pPr>
            <a:r>
              <a:rPr lang="en-US" sz="1568" kern="0" dirty="0">
                <a:solidFill>
                  <a:srgbClr val="FFFFFF"/>
                </a:solidFill>
                <a:latin typeface="Segoe UI Light"/>
              </a:rPr>
              <a:t>Requires IIS_WPG group</a:t>
            </a:r>
          </a:p>
        </p:txBody>
      </p:sp>
      <p:sp>
        <p:nvSpPr>
          <p:cNvPr id="23" name="Rectangle 22"/>
          <p:cNvSpPr/>
          <p:nvPr/>
        </p:nvSpPr>
        <p:spPr>
          <a:xfrm>
            <a:off x="3188816" y="1506163"/>
            <a:ext cx="2862380" cy="5099499"/>
          </a:xfrm>
          <a:prstGeom prst="rect">
            <a:avLst/>
          </a:prstGeom>
          <a:solidFill>
            <a:srgbClr val="ED7D31">
              <a:lumMod val="75000"/>
            </a:srgbClr>
          </a:solidFill>
          <a:ln w="12700" cap="flat" cmpd="sng" algn="ctr">
            <a:noFill/>
            <a:prstDash val="solid"/>
            <a:miter lim="800000"/>
          </a:ln>
          <a:effectLst/>
        </p:spPr>
        <p:txBody>
          <a:bodyPr vert="horz" rtlCol="0" anchor="t"/>
          <a:lstStyle/>
          <a:p>
            <a:pPr algn="ctr" defTabSz="914225">
              <a:defRPr/>
            </a:pPr>
            <a:r>
              <a:rPr lang="en-US" sz="2000" kern="0" dirty="0">
                <a:solidFill>
                  <a:srgbClr val="FFFFFF"/>
                </a:solidFill>
                <a:latin typeface="Segoe UI Light"/>
              </a:rPr>
              <a:t>Host Instances</a:t>
            </a:r>
          </a:p>
          <a:p>
            <a:pPr algn="ctr" defTabSz="914225">
              <a:defRPr/>
            </a:pPr>
            <a:endParaRPr lang="en-US" sz="2000" kern="0" dirty="0">
              <a:solidFill>
                <a:srgbClr val="FFFFFF"/>
              </a:solidFill>
              <a:latin typeface="Segoe UI Light"/>
            </a:endParaRPr>
          </a:p>
          <a:p>
            <a:pPr defTabSz="914225">
              <a:defRPr/>
            </a:pPr>
            <a:r>
              <a:rPr lang="en-US" sz="1568" kern="0" dirty="0">
                <a:solidFill>
                  <a:srgbClr val="FFFFFF"/>
                </a:solidFill>
                <a:latin typeface="Segoe UI Light"/>
              </a:rPr>
              <a:t>The accelerator requires both in-process and isolated host to be marked as "Authentication Trusted" and "32-bit only“</a:t>
            </a:r>
          </a:p>
          <a:p>
            <a:pPr defTabSz="914225">
              <a:defRPr/>
            </a:pPr>
            <a:endParaRPr lang="en-US" sz="1568" kern="0" dirty="0">
              <a:solidFill>
                <a:srgbClr val="FFFFFF"/>
              </a:solidFill>
              <a:latin typeface="Segoe UI Light"/>
            </a:endParaRPr>
          </a:p>
          <a:p>
            <a:pPr defTabSz="914225">
              <a:defRPr/>
            </a:pPr>
            <a:r>
              <a:rPr lang="en-US" sz="1568" kern="0" dirty="0">
                <a:solidFill>
                  <a:srgbClr val="FFFFFF"/>
                </a:solidFill>
                <a:latin typeface="Segoe UI Light"/>
              </a:rPr>
              <a:t>The BizTalk Host Instance Account and the BizTalk Isolated Host Instance Account should be the same</a:t>
            </a:r>
          </a:p>
          <a:p>
            <a:pPr defTabSz="914225">
              <a:defRPr/>
            </a:pPr>
            <a:endParaRPr lang="en-US" sz="1568" kern="0" dirty="0">
              <a:solidFill>
                <a:srgbClr val="FFFFFF"/>
              </a:solidFill>
              <a:latin typeface="Segoe UI Light"/>
            </a:endParaRPr>
          </a:p>
          <a:p>
            <a:pPr defTabSz="914225">
              <a:defRPr/>
            </a:pPr>
            <a:r>
              <a:rPr lang="en-US" sz="1568" kern="0" dirty="0">
                <a:solidFill>
                  <a:srgbClr val="FFFFFF"/>
                </a:solidFill>
                <a:latin typeface="Segoe UI Light"/>
              </a:rPr>
              <a:t>Do never use Full Qualify domain name in the Logon credentials</a:t>
            </a:r>
          </a:p>
          <a:p>
            <a:pPr defTabSz="914225">
              <a:defRPr/>
            </a:pPr>
            <a:endParaRPr lang="en-US" sz="1568" kern="0" dirty="0">
              <a:solidFill>
                <a:srgbClr val="FFFFFF"/>
              </a:solidFill>
              <a:latin typeface="Segoe UI Light"/>
            </a:endParaRPr>
          </a:p>
          <a:p>
            <a:pPr defTabSz="914225">
              <a:defRPr/>
            </a:pPr>
            <a:r>
              <a:rPr lang="en-US" sz="1568" kern="0" dirty="0">
                <a:solidFill>
                  <a:srgbClr val="FFFFFF"/>
                </a:solidFill>
                <a:latin typeface="Segoe UI Light"/>
              </a:rPr>
              <a:t>Make sure the BTARN in-process host is the default send handler of HTTP Adapter</a:t>
            </a:r>
          </a:p>
        </p:txBody>
      </p:sp>
      <p:sp>
        <p:nvSpPr>
          <p:cNvPr id="24" name="Rectangle 23"/>
          <p:cNvSpPr/>
          <p:nvPr/>
        </p:nvSpPr>
        <p:spPr>
          <a:xfrm>
            <a:off x="6140806" y="1506163"/>
            <a:ext cx="2862380" cy="5099499"/>
          </a:xfrm>
          <a:prstGeom prst="rect">
            <a:avLst/>
          </a:prstGeom>
          <a:solidFill>
            <a:srgbClr val="70AD47">
              <a:lumMod val="75000"/>
            </a:srgbClr>
          </a:solidFill>
          <a:ln w="12700" cap="flat" cmpd="sng" algn="ctr">
            <a:noFill/>
            <a:prstDash val="solid"/>
            <a:miter lim="800000"/>
          </a:ln>
          <a:effectLst/>
        </p:spPr>
        <p:txBody>
          <a:bodyPr vert="horz" rtlCol="0" anchor="t"/>
          <a:lstStyle/>
          <a:p>
            <a:pPr algn="ctr" defTabSz="914225">
              <a:defRPr/>
            </a:pPr>
            <a:r>
              <a:rPr lang="en-US" sz="2000" kern="0" dirty="0">
                <a:solidFill>
                  <a:srgbClr val="FFFFFF"/>
                </a:solidFill>
                <a:latin typeface="Segoe UI Light"/>
              </a:rPr>
              <a:t>BAM</a:t>
            </a:r>
          </a:p>
          <a:p>
            <a:pPr algn="ctr" defTabSz="914225">
              <a:defRPr/>
            </a:pPr>
            <a:endParaRPr lang="en-US" sz="2000" kern="0" dirty="0">
              <a:solidFill>
                <a:srgbClr val="FFFFFF"/>
              </a:solidFill>
              <a:latin typeface="Segoe UI Light"/>
            </a:endParaRPr>
          </a:p>
          <a:p>
            <a:pPr defTabSz="914225">
              <a:defRPr/>
            </a:pPr>
            <a:r>
              <a:rPr lang="en-US" sz="1568" kern="0" dirty="0">
                <a:solidFill>
                  <a:srgbClr val="FFFFFF"/>
                </a:solidFill>
                <a:latin typeface="Segoe UI Light"/>
              </a:rPr>
              <a:t>BTARN supports enhanced tracking using BizTalk Activity Monitoring (BAM).</a:t>
            </a:r>
          </a:p>
          <a:p>
            <a:pPr marL="280121" indent="-280121" defTabSz="914225">
              <a:buFont typeface="Arial" panose="020B0604020202020204" pitchFamily="34" charset="0"/>
              <a:buChar char="•"/>
              <a:defRPr/>
            </a:pPr>
            <a:r>
              <a:rPr lang="en-US" sz="1372" kern="0" dirty="0">
                <a:solidFill>
                  <a:srgbClr val="FFFFFF"/>
                </a:solidFill>
                <a:latin typeface="Segoe UI Light"/>
              </a:rPr>
              <a:t>Right-click the BizTalk Accelerator for RosettaNet node and then click Properties.</a:t>
            </a:r>
          </a:p>
          <a:p>
            <a:pPr marL="280121" indent="-280121" defTabSz="914225">
              <a:buFont typeface="Arial" panose="020B0604020202020204" pitchFamily="34" charset="0"/>
              <a:buChar char="•"/>
              <a:defRPr/>
            </a:pPr>
            <a:r>
              <a:rPr lang="en-US" sz="1372" kern="0" dirty="0">
                <a:solidFill>
                  <a:srgbClr val="FFFFFF"/>
                </a:solidFill>
                <a:latin typeface="Segoe UI Light"/>
              </a:rPr>
              <a:t>In the Global Properties dialog box, select Enable BAM Tracking to enable tracking, or clear this option to disable it.</a:t>
            </a:r>
          </a:p>
          <a:p>
            <a:pPr marL="280121" indent="-280121" defTabSz="914225">
              <a:buFont typeface="Arial" panose="020B0604020202020204" pitchFamily="34" charset="0"/>
              <a:buChar char="•"/>
              <a:defRPr/>
            </a:pPr>
            <a:endParaRPr lang="en-US" sz="1568" kern="0" dirty="0">
              <a:solidFill>
                <a:srgbClr val="FFFFFF"/>
              </a:solidFill>
              <a:latin typeface="Segoe UI Light"/>
            </a:endParaRPr>
          </a:p>
          <a:p>
            <a:pPr defTabSz="914225">
              <a:defRPr/>
            </a:pPr>
            <a:r>
              <a:rPr lang="en-US" sz="1568" kern="0" dirty="0">
                <a:solidFill>
                  <a:srgbClr val="FFFFFF"/>
                </a:solidFill>
                <a:latin typeface="Segoe UI Light"/>
              </a:rPr>
              <a:t>Microsoft provide a Tracking file with the activity definitions however:</a:t>
            </a:r>
          </a:p>
          <a:p>
            <a:pPr marL="280121" indent="-280121" defTabSz="914225">
              <a:buFont typeface="Arial" panose="020B0604020202020204" pitchFamily="34" charset="0"/>
              <a:buChar char="•"/>
              <a:defRPr/>
            </a:pPr>
            <a:r>
              <a:rPr lang="en-US" sz="1372" kern="0" dirty="0">
                <a:solidFill>
                  <a:srgbClr val="FFFFFF"/>
                </a:solidFill>
                <a:latin typeface="Segoe UI Light"/>
              </a:rPr>
              <a:t>The tracking points are not customizable; </a:t>
            </a:r>
            <a:br>
              <a:rPr lang="en-US" sz="1372" kern="0" dirty="0">
                <a:solidFill>
                  <a:srgbClr val="FFFFFF"/>
                </a:solidFill>
                <a:latin typeface="Segoe UI Light"/>
              </a:rPr>
            </a:br>
            <a:r>
              <a:rPr lang="en-US" sz="1372" kern="0" dirty="0">
                <a:solidFill>
                  <a:srgbClr val="FFFFFF"/>
                </a:solidFill>
                <a:latin typeface="Segoe UI Light"/>
              </a:rPr>
              <a:t>do not change activity definitions. </a:t>
            </a:r>
          </a:p>
          <a:p>
            <a:pPr marL="280121" indent="-280121" defTabSz="914225">
              <a:buFont typeface="Arial" panose="020B0604020202020204" pitchFamily="34" charset="0"/>
              <a:buChar char="•"/>
              <a:defRPr/>
            </a:pPr>
            <a:r>
              <a:rPr lang="en-US" sz="1372" kern="0" dirty="0">
                <a:solidFill>
                  <a:srgbClr val="FFFFFF"/>
                </a:solidFill>
                <a:latin typeface="Segoe UI Light"/>
              </a:rPr>
              <a:t>You can Manage BAM views and deployment.</a:t>
            </a:r>
          </a:p>
        </p:txBody>
      </p:sp>
      <p:sp>
        <p:nvSpPr>
          <p:cNvPr id="25" name="Rectangle 24"/>
          <p:cNvSpPr/>
          <p:nvPr/>
        </p:nvSpPr>
        <p:spPr>
          <a:xfrm>
            <a:off x="9092796" y="1506163"/>
            <a:ext cx="2862380" cy="5099499"/>
          </a:xfrm>
          <a:prstGeom prst="rect">
            <a:avLst/>
          </a:prstGeom>
          <a:solidFill>
            <a:srgbClr val="FFC000">
              <a:lumMod val="75000"/>
            </a:srgbClr>
          </a:solidFill>
          <a:ln w="12700" cap="flat" cmpd="sng" algn="ctr">
            <a:noFill/>
            <a:prstDash val="solid"/>
            <a:miter lim="800000"/>
          </a:ln>
          <a:effectLst/>
        </p:spPr>
        <p:txBody>
          <a:bodyPr vert="horz" rtlCol="0" anchor="t"/>
          <a:lstStyle/>
          <a:p>
            <a:pPr algn="ctr" defTabSz="914225">
              <a:defRPr/>
            </a:pPr>
            <a:r>
              <a:rPr lang="en-US" sz="2000" kern="0" dirty="0">
                <a:solidFill>
                  <a:srgbClr val="FFFFFF"/>
                </a:solidFill>
                <a:latin typeface="Segoe UI Light"/>
              </a:rPr>
              <a:t>Databases Maintenance</a:t>
            </a:r>
          </a:p>
          <a:p>
            <a:pPr algn="ctr" defTabSz="914225">
              <a:defRPr/>
            </a:pPr>
            <a:endParaRPr lang="en-US" sz="2000" kern="0" dirty="0">
              <a:solidFill>
                <a:srgbClr val="FFFFFF"/>
              </a:solidFill>
              <a:latin typeface="Segoe UI Light"/>
            </a:endParaRPr>
          </a:p>
          <a:p>
            <a:pPr defTabSz="914225">
              <a:defRPr/>
            </a:pPr>
            <a:r>
              <a:rPr lang="en-US" sz="1568" kern="0" dirty="0">
                <a:solidFill>
                  <a:srgbClr val="FFFFFF"/>
                </a:solidFill>
                <a:latin typeface="Segoe UI Light"/>
              </a:rPr>
              <a:t>Remember </a:t>
            </a:r>
            <a:r>
              <a:rPr lang="en-US" sz="1568" b="1" kern="0" dirty="0">
                <a:solidFill>
                  <a:srgbClr val="FFFFFF"/>
                </a:solidFill>
                <a:latin typeface="Segoe UI Light"/>
              </a:rPr>
              <a:t>TIP #1</a:t>
            </a:r>
            <a:endParaRPr lang="en-US" sz="1568" kern="0" dirty="0">
              <a:solidFill>
                <a:srgbClr val="FFFFFF"/>
              </a:solidFill>
              <a:latin typeface="Segoe UI Light"/>
            </a:endParaRPr>
          </a:p>
          <a:p>
            <a:pPr marL="280121" indent="-280121" defTabSz="914225">
              <a:buFont typeface="Arial" panose="020B0604020202020204" pitchFamily="34" charset="0"/>
              <a:buChar char="•"/>
              <a:defRPr/>
            </a:pPr>
            <a:r>
              <a:rPr lang="en-US" sz="1372" kern="0" dirty="0">
                <a:solidFill>
                  <a:srgbClr val="FFFFFF"/>
                </a:solidFill>
                <a:latin typeface="Segoe UI Light"/>
              </a:rPr>
              <a:t>BTARN database are not </a:t>
            </a:r>
            <a:r>
              <a:rPr lang="en-US" sz="1372" kern="0" dirty="0" err="1">
                <a:solidFill>
                  <a:srgbClr val="FFFFFF"/>
                </a:solidFill>
                <a:latin typeface="Segoe UI Light"/>
              </a:rPr>
              <a:t>backuped</a:t>
            </a:r>
            <a:r>
              <a:rPr lang="en-US" sz="1372" kern="0" dirty="0">
                <a:solidFill>
                  <a:srgbClr val="FFFFFF"/>
                </a:solidFill>
                <a:latin typeface="Segoe UI Light"/>
              </a:rPr>
              <a:t> by default</a:t>
            </a:r>
          </a:p>
          <a:p>
            <a:pPr defTabSz="914225">
              <a:defRPr/>
            </a:pPr>
            <a:endParaRPr lang="en-US" sz="1568" kern="0" dirty="0">
              <a:solidFill>
                <a:srgbClr val="FFFFFF"/>
              </a:solidFill>
              <a:latin typeface="Segoe UI Light"/>
            </a:endParaRPr>
          </a:p>
          <a:p>
            <a:pPr defTabSz="914225">
              <a:defRPr/>
            </a:pPr>
            <a:r>
              <a:rPr lang="en-US" sz="1568" kern="0" dirty="0">
                <a:solidFill>
                  <a:srgbClr val="FFFFFF"/>
                </a:solidFill>
                <a:latin typeface="Segoe UI Light"/>
              </a:rPr>
              <a:t>There are no maintenance processes to clean up this database</a:t>
            </a:r>
          </a:p>
          <a:p>
            <a:pPr marL="280121" indent="-280121" defTabSz="914225">
              <a:buFont typeface="Arial" panose="020B0604020202020204" pitchFamily="34" charset="0"/>
              <a:buChar char="•"/>
              <a:defRPr/>
            </a:pPr>
            <a:r>
              <a:rPr lang="en-US" sz="1372" kern="0" dirty="0">
                <a:solidFill>
                  <a:srgbClr val="FFFFFF"/>
                </a:solidFill>
                <a:latin typeface="Segoe UI Light"/>
              </a:rPr>
              <a:t>BTARN databases can grow quickly because they contain the PIP XML that you are processing</a:t>
            </a:r>
          </a:p>
          <a:p>
            <a:pPr marL="280121" indent="-280121" defTabSz="914225">
              <a:buFont typeface="Arial" panose="020B0604020202020204" pitchFamily="34" charset="0"/>
              <a:buChar char="•"/>
              <a:defRPr/>
            </a:pPr>
            <a:r>
              <a:rPr lang="en-US" sz="1372" kern="0" dirty="0">
                <a:solidFill>
                  <a:srgbClr val="FFFFFF"/>
                </a:solidFill>
                <a:latin typeface="Segoe UI Light"/>
              </a:rPr>
              <a:t>They can effect the performance of your environment </a:t>
            </a:r>
          </a:p>
          <a:p>
            <a:pPr marL="280121" indent="-280121" defTabSz="914225">
              <a:buFont typeface="Arial" panose="020B0604020202020204" pitchFamily="34" charset="0"/>
              <a:buChar char="•"/>
              <a:defRPr/>
            </a:pPr>
            <a:r>
              <a:rPr lang="en-US" sz="1372" kern="0" dirty="0">
                <a:solidFill>
                  <a:srgbClr val="FFFFFF"/>
                </a:solidFill>
                <a:latin typeface="Segoe UI Light"/>
              </a:rPr>
              <a:t>There are important</a:t>
            </a:r>
          </a:p>
          <a:p>
            <a:pPr marL="280121" indent="-280121" defTabSz="914225">
              <a:buFont typeface="Arial" panose="020B0604020202020204" pitchFamily="34" charset="0"/>
              <a:buChar char="•"/>
              <a:defRPr/>
            </a:pPr>
            <a:endParaRPr lang="en-US" sz="1372" kern="0" dirty="0">
              <a:solidFill>
                <a:srgbClr val="FFFFFF"/>
              </a:solidFill>
              <a:latin typeface="Segoe UI Light"/>
            </a:endParaRPr>
          </a:p>
          <a:p>
            <a:pPr defTabSz="914225">
              <a:defRPr/>
            </a:pPr>
            <a:r>
              <a:rPr lang="en-US" sz="1568" kern="0" dirty="0">
                <a:solidFill>
                  <a:srgbClr val="FFFFFF"/>
                </a:solidFill>
                <a:latin typeface="Segoe UI Light"/>
              </a:rPr>
              <a:t>You need to create this maintenance processes according to the legal requirements of the company</a:t>
            </a:r>
          </a:p>
          <a:p>
            <a:pPr algn="ctr" defTabSz="914225">
              <a:defRPr/>
            </a:pPr>
            <a:endParaRPr lang="en-US" sz="2000" kern="0" dirty="0">
              <a:solidFill>
                <a:srgbClr val="FFFFFF"/>
              </a:solidFill>
              <a:latin typeface="Segoe UI Light"/>
            </a:endParaRPr>
          </a:p>
        </p:txBody>
      </p:sp>
      <p:sp>
        <p:nvSpPr>
          <p:cNvPr id="10" name="Title 1"/>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42"/>
            <a:r>
              <a:rPr lang="en-US" sz="3920" spc="-102"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TIP #23 </a:t>
            </a:r>
            <a:r>
              <a:rPr lang="en-US" sz="3920" spc="-102" dirty="0">
                <a:solidFill>
                  <a:srgbClr val="FFFFFF"/>
                </a:solidFill>
              </a:rPr>
              <a:t>– </a:t>
            </a:r>
            <a:r>
              <a:rPr lang="en-US" sz="3921" dirty="0">
                <a:gradFill>
                  <a:gsLst>
                    <a:gs pos="1250">
                      <a:srgbClr val="FFFFFF"/>
                    </a:gs>
                    <a:gs pos="100000">
                      <a:srgbClr val="FFFFFF"/>
                    </a:gs>
                  </a:gsLst>
                  <a:lin ang="5400000" scaled="0"/>
                </a:gradFill>
              </a:rPr>
              <a:t>RosettaNet </a:t>
            </a:r>
            <a:r>
              <a:rPr lang="en-US" sz="3921" dirty="0" err="1">
                <a:gradFill>
                  <a:gsLst>
                    <a:gs pos="1250">
                      <a:srgbClr val="FFFFFF"/>
                    </a:gs>
                    <a:gs pos="100000">
                      <a:srgbClr val="FFFFFF"/>
                    </a:gs>
                  </a:gsLst>
                  <a:lin ang="5400000" scaled="0"/>
                </a:gradFill>
              </a:rPr>
              <a:t>Gotchas</a:t>
            </a:r>
            <a:endParaRPr lang="en-US" sz="3920" spc="-102" dirty="0">
              <a:solidFill>
                <a:srgbClr val="FFFFFF"/>
              </a:solidFill>
              <a:latin typeface="Segoe UI Light"/>
            </a:endParaRPr>
          </a:p>
        </p:txBody>
      </p:sp>
    </p:spTree>
    <p:extLst>
      <p:ext uri="{BB962C8B-B14F-4D97-AF65-F5344CB8AC3E}">
        <p14:creationId xmlns:p14="http://schemas.microsoft.com/office/powerpoint/2010/main" val="399929658"/>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276552" y="4430923"/>
            <a:ext cx="9902106" cy="2385692"/>
            <a:chOff x="1033661" y="4519277"/>
            <a:chExt cx="10100664" cy="2433531"/>
          </a:xfrm>
        </p:grpSpPr>
        <p:pic>
          <p:nvPicPr>
            <p:cNvPr id="4098"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909" y="4519277"/>
              <a:ext cx="7868416" cy="243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661" y="5467785"/>
              <a:ext cx="2069976" cy="1017738"/>
            </a:xfrm>
            <a:prstGeom prst="rect">
              <a:avLst/>
            </a:prstGeom>
          </p:spPr>
        </p:pic>
      </p:grpSp>
      <p:sp>
        <p:nvSpPr>
          <p:cNvPr id="13" name="Rectangle 12"/>
          <p:cNvSpPr/>
          <p:nvPr/>
        </p:nvSpPr>
        <p:spPr bwMode="auto">
          <a:xfrm>
            <a:off x="1200764" y="4430924"/>
            <a:ext cx="9790474" cy="715733"/>
          </a:xfrm>
          <a:prstGeom prst="rect">
            <a:avLst/>
          </a:prstGeom>
          <a:solidFill>
            <a:srgbClr val="282828"/>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639" tIns="134464" rIns="89639" bIns="134464"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51306" marR="0" lvl="0" indent="-451306" algn="l" defTabSz="896386" rtl="0" eaLnBrk="1" fontAlgn="auto" latinLnBrk="0" hangingPunct="1">
              <a:lnSpc>
                <a:spcPct val="90000"/>
              </a:lnSpc>
              <a:spcBef>
                <a:spcPct val="20000"/>
              </a:spcBef>
              <a:spcAft>
                <a:spcPts val="0"/>
              </a:spcAft>
              <a:buClrTx/>
              <a:buSzPct val="90000"/>
              <a:buFontTx/>
              <a:buBlip>
                <a:blip r:embed="rId5"/>
              </a:buBlip>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mn-cs"/>
            </a:endParaRPr>
          </a:p>
        </p:txBody>
      </p:sp>
      <p:grpSp>
        <p:nvGrpSpPr>
          <p:cNvPr id="4" name="Group 3"/>
          <p:cNvGrpSpPr/>
          <p:nvPr/>
        </p:nvGrpSpPr>
        <p:grpSpPr>
          <a:xfrm>
            <a:off x="3907633" y="1805374"/>
            <a:ext cx="7079997" cy="2631473"/>
            <a:chOff x="476254" y="2417159"/>
            <a:chExt cx="11204704" cy="1958897"/>
          </a:xfrm>
        </p:grpSpPr>
        <p:sp>
          <p:nvSpPr>
            <p:cNvPr id="5" name="Rectangle 4"/>
            <p:cNvSpPr/>
            <p:nvPr/>
          </p:nvSpPr>
          <p:spPr bwMode="auto">
            <a:xfrm>
              <a:off x="507868" y="2417159"/>
              <a:ext cx="11173090" cy="1958897"/>
            </a:xfrm>
            <a:prstGeom prst="rect">
              <a:avLst/>
            </a:prstGeom>
            <a:solidFill>
              <a:schemeClr val="bg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639" tIns="134464" rIns="89639" bIns="134464"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51306" marR="0" lvl="0" indent="-451306" algn="l" defTabSz="896386" rtl="0" eaLnBrk="1" fontAlgn="auto" latinLnBrk="0" hangingPunct="1">
                <a:lnSpc>
                  <a:spcPct val="90000"/>
                </a:lnSpc>
                <a:spcBef>
                  <a:spcPct val="20000"/>
                </a:spcBef>
                <a:spcAft>
                  <a:spcPts val="0"/>
                </a:spcAft>
                <a:buClrTx/>
                <a:buSzPct val="90000"/>
                <a:buFontTx/>
                <a:buBlip>
                  <a:blip r:embed="rId5"/>
                </a:buBlip>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mn-cs"/>
              </a:endParaRPr>
            </a:p>
          </p:txBody>
        </p:sp>
        <p:sp>
          <p:nvSpPr>
            <p:cNvPr id="6" name="Rectangle 5"/>
            <p:cNvSpPr/>
            <p:nvPr/>
          </p:nvSpPr>
          <p:spPr>
            <a:xfrm>
              <a:off x="476254" y="3237819"/>
              <a:ext cx="11013088" cy="1010738"/>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43475" marR="0" lvl="1" indent="-395281" algn="l" defTabSz="896386" rtl="0" eaLnBrk="1" fontAlgn="auto" latinLnBrk="0" hangingPunct="1">
                <a:lnSpc>
                  <a:spcPct val="90000"/>
                </a:lnSpc>
                <a:spcBef>
                  <a:spcPct val="20000"/>
                </a:spcBef>
                <a:spcAft>
                  <a:spcPts val="0"/>
                </a:spcAft>
                <a:buClrTx/>
                <a:buSzPct val="105000"/>
                <a:buFontTx/>
                <a:buBlip>
                  <a:blip r:embed="rId6"/>
                </a:buBlip>
                <a:tabLst/>
                <a:defRPr/>
              </a:pPr>
              <a:r>
                <a:rPr kumimoji="0" lang="en-US" sz="1961" b="0" i="0" u="none" strike="noStrike" kern="1200" cap="none" spc="0" normalizeH="0" baseline="0" noProof="0" dirty="0">
                  <a:ln>
                    <a:noFill/>
                  </a:ln>
                  <a:solidFill>
                    <a:srgbClr val="FFFFFF">
                      <a:alpha val="99000"/>
                    </a:srgbClr>
                  </a:solidFill>
                  <a:effectLst/>
                  <a:uLnTx/>
                  <a:uFillTx/>
                  <a:latin typeface="+mn-lt"/>
                  <a:ea typeface="+mn-ea"/>
                  <a:cs typeface="+mn-cs"/>
                </a:rPr>
                <a:t>sandro.pereira@devscope.net</a:t>
              </a:r>
            </a:p>
            <a:p>
              <a:pPr marL="843475" marR="0" lvl="1" indent="-395281" algn="l" defTabSz="896386" rtl="0" eaLnBrk="1" fontAlgn="auto" latinLnBrk="0" hangingPunct="1">
                <a:lnSpc>
                  <a:spcPct val="90000"/>
                </a:lnSpc>
                <a:spcBef>
                  <a:spcPct val="20000"/>
                </a:spcBef>
                <a:spcAft>
                  <a:spcPts val="0"/>
                </a:spcAft>
                <a:buClrTx/>
                <a:buSzPct val="105000"/>
                <a:buFontTx/>
                <a:buBlip>
                  <a:blip r:embed="rId6"/>
                </a:buBlip>
                <a:tabLst/>
                <a:defRPr/>
              </a:pPr>
              <a:r>
                <a:rPr kumimoji="0" lang="en-US" sz="1961" b="0" i="0" u="none" strike="noStrike" kern="1200" cap="none" spc="0" normalizeH="0" baseline="0" noProof="1">
                  <a:ln>
                    <a:noFill/>
                  </a:ln>
                  <a:solidFill>
                    <a:srgbClr val="FFFFFF">
                      <a:alpha val="99000"/>
                    </a:srgbClr>
                  </a:solidFill>
                  <a:effectLst/>
                  <a:uLnTx/>
                  <a:uFillTx/>
                  <a:latin typeface="+mn-lt"/>
                  <a:ea typeface="+mn-ea"/>
                  <a:cs typeface="+mn-cs"/>
                </a:rPr>
                <a:t>linkedin.com/in/sandropereira</a:t>
              </a:r>
            </a:p>
            <a:p>
              <a:pPr marL="843475" marR="0" lvl="1" indent="-395281" algn="l" defTabSz="896386" rtl="0" eaLnBrk="1" fontAlgn="auto" latinLnBrk="0" hangingPunct="1">
                <a:lnSpc>
                  <a:spcPct val="90000"/>
                </a:lnSpc>
                <a:spcBef>
                  <a:spcPct val="20000"/>
                </a:spcBef>
                <a:spcAft>
                  <a:spcPts val="0"/>
                </a:spcAft>
                <a:buClrTx/>
                <a:buSzPct val="105000"/>
                <a:buFontTx/>
                <a:buBlip>
                  <a:blip r:embed="rId6"/>
                </a:buBlip>
                <a:tabLst/>
                <a:defRPr/>
              </a:pPr>
              <a:r>
                <a:rPr kumimoji="0" lang="en-US" sz="1961" b="0" i="0" u="none" strike="noStrike" kern="1200" cap="none" spc="0" normalizeH="0" baseline="0" noProof="0" dirty="0">
                  <a:ln>
                    <a:noFill/>
                  </a:ln>
                  <a:solidFill>
                    <a:srgbClr val="FFFFFF">
                      <a:alpha val="99000"/>
                    </a:srgbClr>
                  </a:solidFill>
                  <a:effectLst/>
                  <a:uLnTx/>
                  <a:uFillTx/>
                  <a:latin typeface="+mn-lt"/>
                  <a:ea typeface="+mn-ea"/>
                  <a:cs typeface="+mn-cs"/>
                </a:rPr>
                <a:t>@sandro_asp </a:t>
              </a:r>
            </a:p>
            <a:p>
              <a:pPr marL="843475" marR="0" lvl="1" indent="-395281" algn="l" defTabSz="896386" rtl="0" eaLnBrk="1" fontAlgn="auto" latinLnBrk="0" hangingPunct="1">
                <a:lnSpc>
                  <a:spcPct val="90000"/>
                </a:lnSpc>
                <a:spcBef>
                  <a:spcPct val="20000"/>
                </a:spcBef>
                <a:spcAft>
                  <a:spcPts val="0"/>
                </a:spcAft>
                <a:buClrTx/>
                <a:buSzPct val="105000"/>
                <a:buFontTx/>
                <a:buBlip>
                  <a:blip r:embed="rId6"/>
                </a:buBlip>
                <a:tabLst/>
                <a:defRPr/>
              </a:pPr>
              <a:r>
                <a:rPr kumimoji="0" lang="en-US" sz="1961" b="0" i="0" u="none" strike="noStrike" kern="1200" cap="none" spc="0" normalizeH="0" baseline="0" noProof="0" dirty="0">
                  <a:ln>
                    <a:noFill/>
                  </a:ln>
                  <a:solidFill>
                    <a:srgbClr val="FFFFFF">
                      <a:alpha val="99000"/>
                    </a:srgbClr>
                  </a:solidFill>
                  <a:effectLst/>
                  <a:uLnTx/>
                  <a:uFillTx/>
                  <a:latin typeface="+mn-lt"/>
                  <a:ea typeface="+mn-ea"/>
                  <a:cs typeface="+mn-cs"/>
                </a:rPr>
                <a:t>sandroaspbiztalkblog.wordpress.com</a:t>
              </a:r>
            </a:p>
          </p:txBody>
        </p:sp>
      </p:grpSp>
      <p:sp>
        <p:nvSpPr>
          <p:cNvPr id="7" name="Title 1"/>
          <p:cNvSpPr>
            <a:spLocks noGrp="1"/>
          </p:cNvSpPr>
          <p:nvPr/>
        </p:nvSpPr>
        <p:spPr>
          <a:xfrm>
            <a:off x="432512" y="360845"/>
            <a:ext cx="11169701" cy="9971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dirty="0">
                <a:ln w="3175">
                  <a:noFill/>
                </a:ln>
                <a:solidFill>
                  <a:schemeClr val="tx1"/>
                </a:solidFill>
                <a:effectLst/>
                <a:uLnTx/>
                <a:uFillTx/>
                <a:latin typeface="Segoe UI Light" pitchFamily="34" charset="0"/>
                <a:ea typeface="+mn-ea"/>
                <a:cs typeface="Arial" charset="0"/>
              </a:rPr>
              <a:t>Good afternoon…. </a:t>
            </a:r>
            <a:endParaRPr kumimoji="0" lang="en-US" sz="3200" b="0" i="0" u="none" strike="noStrike" kern="1200" cap="none" spc="-100" normalizeH="0" baseline="0" noProof="0" dirty="0">
              <a:ln w="3175">
                <a:noFill/>
              </a:ln>
              <a:gradFill flip="none" rotWithShape="1">
                <a:gsLst>
                  <a:gs pos="0">
                    <a:srgbClr val="FFFFFF"/>
                  </a:gs>
                  <a:gs pos="86000">
                    <a:srgbClr val="FFFFFF"/>
                  </a:gs>
                </a:gsLst>
                <a:lin ang="5400000" scaled="0"/>
                <a:tileRect/>
              </a:gradFill>
              <a:effectLst/>
              <a:uLnTx/>
              <a:uFillTx/>
              <a:latin typeface="+mj-lt"/>
              <a:ea typeface="+mn-ea"/>
              <a:cs typeface="Arial" charset="0"/>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97157" y="1805374"/>
            <a:ext cx="2730453" cy="2631474"/>
          </a:xfrm>
          <a:prstGeom prst="rect">
            <a:avLst/>
          </a:prstGeom>
        </p:spPr>
      </p:pic>
      <p:sp>
        <p:nvSpPr>
          <p:cNvPr id="12" name="Text Placeholder 30"/>
          <p:cNvSpPr txBox="1">
            <a:spLocks/>
          </p:cNvSpPr>
          <p:nvPr/>
        </p:nvSpPr>
        <p:spPr>
          <a:xfrm>
            <a:off x="8496145" y="4487887"/>
            <a:ext cx="2903415" cy="821723"/>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defTabSz="914367" eaLnBrk="1" fontAlgn="auto" latinLnBrk="0" hangingPunct="1">
              <a:lnSpc>
                <a:spcPct val="90000"/>
              </a:lnSpc>
              <a:spcBef>
                <a:spcPct val="20000"/>
              </a:spcBef>
              <a:spcAft>
                <a:spcPts val="0"/>
              </a:spcAft>
              <a:buClrTx/>
              <a:buSzPct val="90000"/>
              <a:buFont typeface="Arial" pitchFamily="34" charset="0"/>
              <a:buNone/>
              <a:tabLst/>
              <a:defRPr/>
            </a:pPr>
            <a:r>
              <a:rPr kumimoji="0" lang="pt-PT"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j-lt"/>
              </a:rPr>
              <a:t>+351 223 751 350</a:t>
            </a:r>
          </a:p>
          <a:p>
            <a:pPr marL="0" marR="0" lvl="0" indent="0" defTabSz="914367" eaLnBrk="1" fontAlgn="auto" latinLnBrk="0" hangingPunct="1">
              <a:lnSpc>
                <a:spcPct val="90000"/>
              </a:lnSpc>
              <a:spcBef>
                <a:spcPct val="20000"/>
              </a:spcBef>
              <a:spcAft>
                <a:spcPts val="0"/>
              </a:spcAft>
              <a:buClrTx/>
              <a:buSzPct val="90000"/>
              <a:buFont typeface="Arial" pitchFamily="34" charset="0"/>
              <a:buNone/>
              <a:tabLst/>
              <a:defRPr/>
            </a:pPr>
            <a:r>
              <a:rPr kumimoji="0" lang="pt-PT"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j-lt"/>
              </a:rPr>
              <a:t>www.devscope.net</a:t>
            </a:r>
          </a:p>
        </p:txBody>
      </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3467" y="4316374"/>
            <a:ext cx="2262982" cy="950758"/>
          </a:xfrm>
          <a:prstGeom prst="rect">
            <a:avLst/>
          </a:prstGeom>
        </p:spPr>
      </p:pic>
      <p:sp>
        <p:nvSpPr>
          <p:cNvPr id="16" name="Text Placeholder 2"/>
          <p:cNvSpPr txBox="1">
            <a:spLocks/>
          </p:cNvSpPr>
          <p:nvPr/>
        </p:nvSpPr>
        <p:spPr>
          <a:xfrm>
            <a:off x="4190003" y="1805788"/>
            <a:ext cx="6811823" cy="139081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ct val="0"/>
              </a:spcBef>
              <a:buSzTx/>
              <a:buNone/>
              <a:defRPr/>
            </a:pPr>
            <a:r>
              <a:rPr lang="en-US" sz="4800" spc="-102" dirty="0">
                <a:ln w="3175">
                  <a:noFill/>
                </a:ln>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Sandro </a:t>
            </a:r>
            <a:r>
              <a:rPr lang="en-US" sz="4800" spc="-102" dirty="0">
                <a:ln w="3175">
                  <a:noFill/>
                </a:ln>
                <a:solidFill>
                  <a:srgbClr val="FFFFFF"/>
                </a:solidFill>
              </a:rPr>
              <a:t>Pereira</a:t>
            </a:r>
            <a:endParaRPr kumimoji="0" lang="en-US" sz="3200" b="1" i="0" u="none" strike="noStrike" kern="1200" cap="none" spc="0" normalizeH="0" baseline="0" noProof="0" dirty="0">
              <a:ln>
                <a:noFill/>
              </a:ln>
              <a:gradFill>
                <a:gsLst>
                  <a:gs pos="1250">
                    <a:srgbClr val="FFFFFF"/>
                  </a:gs>
                  <a:gs pos="100000">
                    <a:srgbClr val="FFFFFF"/>
                  </a:gs>
                </a:gsLst>
                <a:lin ang="5400000" scaled="0"/>
              </a:gradFill>
              <a:effectLst/>
              <a:uLnTx/>
              <a:uFillTx/>
              <a:latin typeface="+mj-l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mj-lt"/>
                <a:ea typeface="+mn-ea"/>
                <a:cs typeface="+mn-cs"/>
              </a:rPr>
              <a:t>Senior Software Developer | Microsoft Azure MVP</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pt-PT" sz="3921" b="0" i="0" u="none" strike="noStrike" kern="1200" cap="none" spc="0" normalizeH="0" baseline="0" noProof="0" dirty="0">
              <a:ln>
                <a:noFill/>
              </a:ln>
              <a:gradFill>
                <a:gsLst>
                  <a:gs pos="1250">
                    <a:srgbClr val="FFFFFF"/>
                  </a:gs>
                  <a:gs pos="100000">
                    <a:srgbClr val="FFFFFF"/>
                  </a:gs>
                </a:gsLst>
                <a:lin ang="5400000" scaled="0"/>
              </a:gradFill>
              <a:effectLst/>
              <a:uLnTx/>
              <a:uFillTx/>
              <a:latin typeface="+mj-lt"/>
              <a:ea typeface="+mn-ea"/>
              <a:cs typeface="+mn-cs"/>
            </a:endParaRPr>
          </a:p>
        </p:txBody>
      </p:sp>
      <p:pic>
        <p:nvPicPr>
          <p:cNvPr id="15" name="Picture 2" descr="http://4.bp.blogspot.com/-OUfCsUCY3B4/VGgJCYMcsGI/AAAAAAAAIuQ/dyBpOE8ZilM/s230/mvp_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71177" y="3363998"/>
            <a:ext cx="219075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60815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276552" y="4430923"/>
            <a:ext cx="9902106" cy="2385692"/>
            <a:chOff x="1033661" y="4519277"/>
            <a:chExt cx="10100664" cy="2433531"/>
          </a:xfrm>
        </p:grpSpPr>
        <p:pic>
          <p:nvPicPr>
            <p:cNvPr id="4098"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909" y="4519277"/>
              <a:ext cx="7868416" cy="243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661" y="5467785"/>
              <a:ext cx="2069976" cy="1017738"/>
            </a:xfrm>
            <a:prstGeom prst="rect">
              <a:avLst/>
            </a:prstGeom>
          </p:spPr>
        </p:pic>
      </p:grpSp>
      <p:sp>
        <p:nvSpPr>
          <p:cNvPr id="13" name="Rectangle 12"/>
          <p:cNvSpPr/>
          <p:nvPr/>
        </p:nvSpPr>
        <p:spPr bwMode="auto">
          <a:xfrm>
            <a:off x="1200764" y="4430924"/>
            <a:ext cx="9790474" cy="715733"/>
          </a:xfrm>
          <a:prstGeom prst="rect">
            <a:avLst/>
          </a:prstGeom>
          <a:solidFill>
            <a:srgbClr val="282828"/>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639" tIns="134464" rIns="89639" bIns="134464"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51306" marR="0" lvl="0" indent="-451306" algn="l" defTabSz="896386" rtl="0" eaLnBrk="1" fontAlgn="auto" latinLnBrk="0" hangingPunct="1">
              <a:lnSpc>
                <a:spcPct val="90000"/>
              </a:lnSpc>
              <a:spcBef>
                <a:spcPct val="20000"/>
              </a:spcBef>
              <a:spcAft>
                <a:spcPts val="0"/>
              </a:spcAft>
              <a:buClrTx/>
              <a:buSzPct val="90000"/>
              <a:buFontTx/>
              <a:buBlip>
                <a:blip r:embed="rId5"/>
              </a:buBlip>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 name="Group 3"/>
          <p:cNvGrpSpPr/>
          <p:nvPr/>
        </p:nvGrpSpPr>
        <p:grpSpPr>
          <a:xfrm>
            <a:off x="3927610" y="1805374"/>
            <a:ext cx="7060021" cy="2631473"/>
            <a:chOff x="507868" y="2417159"/>
            <a:chExt cx="11173090" cy="1958897"/>
          </a:xfrm>
        </p:grpSpPr>
        <p:sp>
          <p:nvSpPr>
            <p:cNvPr id="5" name="Rectangle 4"/>
            <p:cNvSpPr/>
            <p:nvPr/>
          </p:nvSpPr>
          <p:spPr bwMode="auto">
            <a:xfrm>
              <a:off x="507868" y="2417159"/>
              <a:ext cx="11173090" cy="1958897"/>
            </a:xfrm>
            <a:prstGeom prst="rect">
              <a:avLst/>
            </a:prstGeom>
            <a:solidFill>
              <a:schemeClr val="bg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639" tIns="134464" rIns="89639" bIns="134464"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51306" marR="0" lvl="0" indent="-451306" algn="l" defTabSz="896386" rtl="0" eaLnBrk="1" fontAlgn="auto" latinLnBrk="0" hangingPunct="1">
                <a:lnSpc>
                  <a:spcPct val="90000"/>
                </a:lnSpc>
                <a:spcBef>
                  <a:spcPct val="20000"/>
                </a:spcBef>
                <a:spcAft>
                  <a:spcPts val="0"/>
                </a:spcAft>
                <a:buClrTx/>
                <a:buSzPct val="90000"/>
                <a:buFontTx/>
                <a:buBlip>
                  <a:blip r:embed="rId5"/>
                </a:buBlip>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a:xfrm>
              <a:off x="587868" y="2608236"/>
              <a:ext cx="11013088" cy="1199408"/>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43475" marR="0" lvl="1" indent="-395281" algn="l" defTabSz="896386" rtl="0" eaLnBrk="1" fontAlgn="auto" latinLnBrk="0" hangingPunct="1">
                <a:lnSpc>
                  <a:spcPct val="90000"/>
                </a:lnSpc>
                <a:spcBef>
                  <a:spcPct val="20000"/>
                </a:spcBef>
                <a:spcAft>
                  <a:spcPts val="0"/>
                </a:spcAft>
                <a:buClrTx/>
                <a:buSzPct val="105000"/>
                <a:buFontTx/>
                <a:buBlip>
                  <a:blip r:embed="rId6"/>
                </a:buBlip>
                <a:tabLst/>
                <a:defRPr/>
              </a:pPr>
              <a:r>
                <a:rPr kumimoji="0" lang="en-US" sz="2353" b="0" i="0" u="none" strike="noStrike" kern="1200" cap="none" spc="0" normalizeH="0" baseline="0" noProof="0" dirty="0">
                  <a:ln>
                    <a:noFill/>
                  </a:ln>
                  <a:solidFill>
                    <a:srgbClr val="FFFFFF">
                      <a:alpha val="99000"/>
                    </a:srgbClr>
                  </a:solidFill>
                  <a:effectLst/>
                  <a:uLnTx/>
                  <a:uFillTx/>
                  <a:latin typeface="Segoe UI"/>
                  <a:ea typeface="+mn-ea"/>
                  <a:cs typeface="+mn-cs"/>
                </a:rPr>
                <a:t>sandro.pereira@devscope.net</a:t>
              </a:r>
            </a:p>
            <a:p>
              <a:pPr marL="843475" marR="0" lvl="1" indent="-395281" algn="l" defTabSz="896386" rtl="0" eaLnBrk="1" fontAlgn="auto" latinLnBrk="0" hangingPunct="1">
                <a:lnSpc>
                  <a:spcPct val="90000"/>
                </a:lnSpc>
                <a:spcBef>
                  <a:spcPct val="20000"/>
                </a:spcBef>
                <a:spcAft>
                  <a:spcPts val="0"/>
                </a:spcAft>
                <a:buClrTx/>
                <a:buSzPct val="105000"/>
                <a:buFontTx/>
                <a:buBlip>
                  <a:blip r:embed="rId6"/>
                </a:buBlip>
                <a:tabLst/>
                <a:defRPr/>
              </a:pPr>
              <a:r>
                <a:rPr kumimoji="0" lang="en-US" sz="2353" b="0" i="0" u="none" strike="noStrike" kern="1200" cap="none" spc="0" normalizeH="0" baseline="0" noProof="1">
                  <a:ln>
                    <a:noFill/>
                  </a:ln>
                  <a:solidFill>
                    <a:srgbClr val="FFFFFF">
                      <a:alpha val="99000"/>
                    </a:srgbClr>
                  </a:solidFill>
                  <a:effectLst/>
                  <a:uLnTx/>
                  <a:uFillTx/>
                  <a:latin typeface="Segoe UI"/>
                  <a:ea typeface="+mn-ea"/>
                  <a:cs typeface="+mn-cs"/>
                </a:rPr>
                <a:t>linkedin.com/in/sandropereira</a:t>
              </a:r>
            </a:p>
            <a:p>
              <a:pPr marL="843475" marR="0" lvl="1" indent="-395281" algn="l" defTabSz="896386" rtl="0" eaLnBrk="1" fontAlgn="auto" latinLnBrk="0" hangingPunct="1">
                <a:lnSpc>
                  <a:spcPct val="90000"/>
                </a:lnSpc>
                <a:spcBef>
                  <a:spcPct val="20000"/>
                </a:spcBef>
                <a:spcAft>
                  <a:spcPts val="0"/>
                </a:spcAft>
                <a:buClrTx/>
                <a:buSzPct val="105000"/>
                <a:buFontTx/>
                <a:buBlip>
                  <a:blip r:embed="rId6"/>
                </a:buBlip>
                <a:tabLst/>
                <a:defRPr/>
              </a:pPr>
              <a:r>
                <a:rPr kumimoji="0" lang="en-US" sz="2353" b="0" i="0" u="none" strike="noStrike" kern="1200" cap="none" spc="0" normalizeH="0" baseline="0" noProof="0" dirty="0">
                  <a:ln>
                    <a:noFill/>
                  </a:ln>
                  <a:solidFill>
                    <a:srgbClr val="FFFFFF">
                      <a:alpha val="99000"/>
                    </a:srgbClr>
                  </a:solidFill>
                  <a:effectLst/>
                  <a:uLnTx/>
                  <a:uFillTx/>
                  <a:latin typeface="Segoe UI"/>
                  <a:ea typeface="+mn-ea"/>
                  <a:cs typeface="+mn-cs"/>
                </a:rPr>
                <a:t>@sandro_asp </a:t>
              </a:r>
            </a:p>
            <a:p>
              <a:pPr marL="843475" marR="0" lvl="1" indent="-395281" algn="l" defTabSz="896386" rtl="0" eaLnBrk="1" fontAlgn="auto" latinLnBrk="0" hangingPunct="1">
                <a:lnSpc>
                  <a:spcPct val="90000"/>
                </a:lnSpc>
                <a:spcBef>
                  <a:spcPct val="20000"/>
                </a:spcBef>
                <a:spcAft>
                  <a:spcPts val="0"/>
                </a:spcAft>
                <a:buClrTx/>
                <a:buSzPct val="105000"/>
                <a:buFontTx/>
                <a:buBlip>
                  <a:blip r:embed="rId6"/>
                </a:buBlip>
                <a:tabLst/>
                <a:defRPr/>
              </a:pPr>
              <a:r>
                <a:rPr kumimoji="0" lang="en-US" sz="2353" b="0" i="0" u="none" strike="noStrike" kern="1200" cap="none" spc="0" normalizeH="0" baseline="0" noProof="0" dirty="0">
                  <a:ln>
                    <a:noFill/>
                  </a:ln>
                  <a:solidFill>
                    <a:srgbClr val="FFFFFF">
                      <a:alpha val="99000"/>
                    </a:srgbClr>
                  </a:solidFill>
                  <a:effectLst/>
                  <a:uLnTx/>
                  <a:uFillTx/>
                  <a:latin typeface="Segoe UI"/>
                  <a:ea typeface="+mn-ea"/>
                  <a:cs typeface="+mn-cs"/>
                </a:rPr>
                <a:t>sandroaspbiztalkblog.wordpress.com</a:t>
              </a:r>
            </a:p>
          </p:txBody>
        </p:sp>
      </p:grpSp>
      <p:sp>
        <p:nvSpPr>
          <p:cNvPr id="7" name="Title 1"/>
          <p:cNvSpPr>
            <a:spLocks noGrp="1"/>
          </p:cNvSpPr>
          <p:nvPr/>
        </p:nvSpPr>
        <p:spPr>
          <a:xfrm>
            <a:off x="432512" y="360845"/>
            <a:ext cx="3616307" cy="13034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896350" rtl="0" eaLnBrk="1" fontAlgn="auto" latinLnBrk="0" hangingPunct="1">
              <a:lnSpc>
                <a:spcPct val="90000"/>
              </a:lnSpc>
              <a:spcBef>
                <a:spcPct val="0"/>
              </a:spcBef>
              <a:spcAft>
                <a:spcPts val="0"/>
              </a:spcAft>
              <a:buClrTx/>
              <a:buSzTx/>
              <a:buFontTx/>
              <a:buNone/>
              <a:tabLst/>
              <a:defRPr/>
            </a:pPr>
            <a:r>
              <a:rPr kumimoji="0" lang="en-US" sz="9411" b="1" i="0" u="none" strike="noStrike" kern="1200" cap="none" spc="-98" normalizeH="0" baseline="0" noProof="0" dirty="0">
                <a:ln w="3175">
                  <a:noFill/>
                </a:ln>
                <a:gradFill flip="none" rotWithShape="1">
                  <a:gsLst>
                    <a:gs pos="0">
                      <a:srgbClr val="FFFFFF"/>
                    </a:gs>
                    <a:gs pos="86000">
                      <a:srgbClr val="FFFFFF"/>
                    </a:gs>
                  </a:gsLst>
                  <a:lin ang="5400000" scaled="0"/>
                  <a:tileRect/>
                </a:gradFill>
                <a:effectLst/>
                <a:uLnTx/>
                <a:uFillTx/>
                <a:latin typeface="Segoe UI Light"/>
                <a:ea typeface="+mn-ea"/>
                <a:cs typeface="Arial" charset="0"/>
              </a:rPr>
              <a:t>Thanks</a:t>
            </a:r>
            <a:endParaRPr kumimoji="0" lang="en-US" sz="4313" b="0" i="0" u="none" strike="noStrike" kern="1200" cap="none" spc="-98" normalizeH="0" baseline="0" noProof="0" dirty="0">
              <a:ln w="3175">
                <a:noFill/>
              </a:ln>
              <a:gradFill flip="none" rotWithShape="1">
                <a:gsLst>
                  <a:gs pos="0">
                    <a:srgbClr val="FFFFFF"/>
                  </a:gs>
                  <a:gs pos="86000">
                    <a:srgbClr val="FFFFFF"/>
                  </a:gs>
                </a:gsLst>
                <a:lin ang="5400000" scaled="0"/>
                <a:tileRect/>
              </a:gradFill>
              <a:effectLst/>
              <a:uLnTx/>
              <a:uFillTx/>
              <a:latin typeface="Segoe UI Light"/>
              <a:ea typeface="+mn-ea"/>
              <a:cs typeface="Arial" charset="0"/>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97157" y="1805374"/>
            <a:ext cx="2730453" cy="2631474"/>
          </a:xfrm>
          <a:prstGeom prst="rect">
            <a:avLst/>
          </a:prstGeom>
        </p:spPr>
      </p:pic>
      <p:sp>
        <p:nvSpPr>
          <p:cNvPr id="12" name="Text Placeholder 30"/>
          <p:cNvSpPr txBox="1">
            <a:spLocks/>
          </p:cNvSpPr>
          <p:nvPr/>
        </p:nvSpPr>
        <p:spPr>
          <a:xfrm>
            <a:off x="8496145" y="4487887"/>
            <a:ext cx="2903415" cy="821723"/>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896386" rtl="0" eaLnBrk="1" fontAlgn="auto" latinLnBrk="0" hangingPunct="1">
              <a:lnSpc>
                <a:spcPct val="90000"/>
              </a:lnSpc>
              <a:spcBef>
                <a:spcPct val="20000"/>
              </a:spcBef>
              <a:spcAft>
                <a:spcPts val="0"/>
              </a:spcAft>
              <a:buClrTx/>
              <a:buSzPct val="90000"/>
              <a:buFont typeface="Arial" pitchFamily="34" charset="0"/>
              <a:buNone/>
              <a:tabLst/>
              <a:defRPr/>
            </a:pPr>
            <a:r>
              <a:rPr kumimoji="0" lang="pt-PT"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+351 223 751 350</a:t>
            </a:r>
          </a:p>
          <a:p>
            <a:pPr marL="0" marR="0" lvl="0" indent="0" algn="l" defTabSz="896386" rtl="0" eaLnBrk="1" fontAlgn="auto" latinLnBrk="0" hangingPunct="1">
              <a:lnSpc>
                <a:spcPct val="90000"/>
              </a:lnSpc>
              <a:spcBef>
                <a:spcPct val="20000"/>
              </a:spcBef>
              <a:spcAft>
                <a:spcPts val="0"/>
              </a:spcAft>
              <a:buClrTx/>
              <a:buSzPct val="90000"/>
              <a:buFont typeface="Arial" pitchFamily="34" charset="0"/>
              <a:buNone/>
              <a:tabLst/>
              <a:defRPr/>
            </a:pPr>
            <a:r>
              <a:rPr kumimoji="0" lang="pt-PT"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www.devscope.net</a:t>
            </a:r>
          </a:p>
        </p:txBody>
      </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3467" y="4316374"/>
            <a:ext cx="2262982" cy="950758"/>
          </a:xfrm>
          <a:prstGeom prst="rect">
            <a:avLst/>
          </a:prstGeom>
        </p:spPr>
      </p:pic>
    </p:spTree>
    <p:extLst>
      <p:ext uri="{BB962C8B-B14F-4D97-AF65-F5344CB8AC3E}">
        <p14:creationId xmlns:p14="http://schemas.microsoft.com/office/powerpoint/2010/main" val="266263471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10524364" y="5158780"/>
            <a:ext cx="539419" cy="540000"/>
          </a:xfrm>
          <a:prstGeom prst="rect">
            <a:avLst/>
          </a:prstGeom>
        </p:spPr>
      </p:pic>
      <p:pic>
        <p:nvPicPr>
          <p:cNvPr id="27" name="Picture 26"/>
          <p:cNvPicPr>
            <a:picLocks noChangeAspect="1"/>
          </p:cNvPicPr>
          <p:nvPr/>
        </p:nvPicPr>
        <p:blipFill>
          <a:blip r:embed="rId3"/>
          <a:stretch>
            <a:fillRect/>
          </a:stretch>
        </p:blipFill>
        <p:spPr>
          <a:xfrm>
            <a:off x="7663469" y="5158780"/>
            <a:ext cx="2044111" cy="540000"/>
          </a:xfrm>
          <a:prstGeom prst="rect">
            <a:avLst/>
          </a:prstGeom>
        </p:spPr>
      </p:pic>
      <p:pic>
        <p:nvPicPr>
          <p:cNvPr id="26" name="Picture 25"/>
          <p:cNvPicPr>
            <a:picLocks noChangeAspect="1"/>
          </p:cNvPicPr>
          <p:nvPr/>
        </p:nvPicPr>
        <p:blipFill>
          <a:blip r:embed="rId4"/>
          <a:stretch>
            <a:fillRect/>
          </a:stretch>
        </p:blipFill>
        <p:spPr>
          <a:xfrm>
            <a:off x="5124332" y="5158780"/>
            <a:ext cx="1722353" cy="540000"/>
          </a:xfrm>
          <a:prstGeom prst="rect">
            <a:avLst/>
          </a:prstGeom>
        </p:spPr>
      </p:pic>
      <p:pic>
        <p:nvPicPr>
          <p:cNvPr id="25" name="Picture 24"/>
          <p:cNvPicPr>
            <a:picLocks noChangeAspect="1"/>
          </p:cNvPicPr>
          <p:nvPr/>
        </p:nvPicPr>
        <p:blipFill>
          <a:blip r:embed="rId5"/>
          <a:stretch>
            <a:fillRect/>
          </a:stretch>
        </p:blipFill>
        <p:spPr>
          <a:xfrm>
            <a:off x="3190857" y="5158780"/>
            <a:ext cx="1116691" cy="540000"/>
          </a:xfrm>
          <a:prstGeom prst="rect">
            <a:avLst/>
          </a:prstGeom>
        </p:spPr>
      </p:pic>
      <p:pic>
        <p:nvPicPr>
          <p:cNvPr id="24" name="Picture 23"/>
          <p:cNvPicPr>
            <a:picLocks noChangeAspect="1"/>
          </p:cNvPicPr>
          <p:nvPr/>
        </p:nvPicPr>
        <p:blipFill>
          <a:blip r:embed="rId6"/>
          <a:stretch>
            <a:fillRect/>
          </a:stretch>
        </p:blipFill>
        <p:spPr>
          <a:xfrm>
            <a:off x="1134358" y="5158780"/>
            <a:ext cx="1239715" cy="540000"/>
          </a:xfrm>
          <a:prstGeom prst="rect">
            <a:avLst/>
          </a:prstGeom>
        </p:spPr>
      </p:pic>
      <p:pic>
        <p:nvPicPr>
          <p:cNvPr id="23" name="Picture 22"/>
          <p:cNvPicPr>
            <a:picLocks noChangeAspect="1"/>
          </p:cNvPicPr>
          <p:nvPr/>
        </p:nvPicPr>
        <p:blipFill>
          <a:blip r:embed="rId7"/>
          <a:stretch>
            <a:fillRect/>
          </a:stretch>
        </p:blipFill>
        <p:spPr>
          <a:xfrm>
            <a:off x="7274283" y="3320900"/>
            <a:ext cx="1016504" cy="1008000"/>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3843" y="3324621"/>
            <a:ext cx="3490321" cy="100055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74283" y="1800542"/>
            <a:ext cx="3789500" cy="989322"/>
          </a:xfrm>
          <a:prstGeom prst="rect">
            <a:avLst/>
          </a:prstGeom>
        </p:spPr>
      </p:pic>
      <p:pic>
        <p:nvPicPr>
          <p:cNvPr id="20" name="Pictur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0159" y="1213404"/>
            <a:ext cx="5881845" cy="2163599"/>
          </a:xfrm>
          <a:prstGeom prst="rect">
            <a:avLst/>
          </a:prstGeom>
        </p:spPr>
      </p:pic>
      <p:pic>
        <p:nvPicPr>
          <p:cNvPr id="18" name="Picture 17"/>
          <p:cNvPicPr>
            <a:picLocks noChangeAspect="1"/>
          </p:cNvPicPr>
          <p:nvPr/>
        </p:nvPicPr>
        <p:blipFill>
          <a:blip r:embed="rId11" cstate="print">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11360425" y="5917632"/>
            <a:ext cx="651431" cy="785510"/>
          </a:xfrm>
          <a:prstGeom prst="rect">
            <a:avLst/>
          </a:prstGeom>
        </p:spPr>
      </p:pic>
      <p:sp>
        <p:nvSpPr>
          <p:cNvPr id="12" name="TextBox 11"/>
          <p:cNvSpPr txBox="1"/>
          <p:nvPr/>
        </p:nvSpPr>
        <p:spPr>
          <a:xfrm>
            <a:off x="1732990" y="63995"/>
            <a:ext cx="8594652"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7200" b="0" i="0" u="none" strike="noStrike" kern="0" cap="none" spc="0" normalizeH="0" baseline="0" noProof="0" dirty="0">
                <a:ln>
                  <a:noFill/>
                </a:ln>
                <a:solidFill>
                  <a:schemeClr val="tx1">
                    <a:lumMod val="75000"/>
                    <a:lumOff val="25000"/>
                  </a:schemeClr>
                </a:solidFill>
                <a:effectLst/>
                <a:uLnTx/>
                <a:uFillTx/>
                <a:latin typeface="Gill Sans MT Condensed" panose="020B0506020104020203" pitchFamily="34" charset="0"/>
              </a:rPr>
              <a:t>THANK YOU TO OUR SPONSORS</a:t>
            </a:r>
          </a:p>
        </p:txBody>
      </p:sp>
    </p:spTree>
    <p:extLst>
      <p:ext uri="{BB962C8B-B14F-4D97-AF65-F5344CB8AC3E}">
        <p14:creationId xmlns:p14="http://schemas.microsoft.com/office/powerpoint/2010/main" val="806669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 y="1152924"/>
            <a:ext cx="7207600" cy="47244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1566" y="3515124"/>
            <a:ext cx="7510434" cy="3623648"/>
          </a:xfrm>
          <a:prstGeom prst="rect">
            <a:avLst/>
          </a:prstGeom>
        </p:spPr>
      </p:pic>
      <p:sp>
        <p:nvSpPr>
          <p:cNvPr id="6" name="Title 1"/>
          <p:cNvSpPr txBox="1">
            <a:spLocks/>
          </p:cNvSpPr>
          <p:nvPr/>
        </p:nvSpPr>
        <p:spPr>
          <a:xfrm>
            <a:off x="457200" y="5720486"/>
            <a:ext cx="5174900" cy="77952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r>
              <a:rPr lang="en-US" sz="4000" dirty="0">
                <a:solidFill>
                  <a:srgbClr val="FFFFFF"/>
                </a:solidFill>
              </a:rPr>
              <a:t>“The </a:t>
            </a:r>
            <a:r>
              <a:rPr kumimoji="0" lang="en-US" sz="4000" b="0" i="0" u="none" strike="noStrike" kern="1200" cap="none" spc="-102"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T-Rex </a:t>
            </a:r>
            <a:r>
              <a:rPr kumimoji="0" lang="en-US" sz="4000" b="0" i="0" u="none" strike="noStrike" kern="1200" cap="none" spc="-102" normalizeH="0" baseline="0" noProof="0" dirty="0">
                <a:ln w="3175">
                  <a:noFill/>
                </a:ln>
                <a:solidFill>
                  <a:srgbClr val="FFFFFF"/>
                </a:solidFill>
                <a:effectLst/>
                <a:uLnTx/>
                <a:uFillTx/>
                <a:latin typeface="Segoe UI Light"/>
              </a:rPr>
              <a:t>is loose”</a:t>
            </a:r>
          </a:p>
        </p:txBody>
      </p:sp>
      <p:sp>
        <p:nvSpPr>
          <p:cNvPr id="7"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2"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BizTalk Server 2016 </a:t>
            </a:r>
            <a:r>
              <a:rPr kumimoji="0" lang="en-US" sz="6000" b="0" i="0" u="none" strike="noStrike" kern="1200" cap="none" spc="-102" normalizeH="0" baseline="0" noProof="0" dirty="0">
                <a:ln w="3175">
                  <a:noFill/>
                </a:ln>
                <a:solidFill>
                  <a:srgbClr val="FFFFFF"/>
                </a:solidFill>
                <a:effectLst/>
                <a:uLnTx/>
                <a:uFillTx/>
                <a:latin typeface="Segoe UI Light"/>
              </a:rPr>
              <a:t>stickers</a:t>
            </a: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4306" t="8880" r="59868" b="9653"/>
          <a:stretch/>
        </p:blipFill>
        <p:spPr>
          <a:xfrm>
            <a:off x="11074484" y="424849"/>
            <a:ext cx="869866" cy="861699"/>
          </a:xfrm>
          <a:prstGeom prst="rect">
            <a:avLst/>
          </a:prstGeom>
        </p:spPr>
      </p:pic>
      <p:sp>
        <p:nvSpPr>
          <p:cNvPr id="4" name="Rectangle 3"/>
          <p:cNvSpPr/>
          <p:nvPr/>
        </p:nvSpPr>
        <p:spPr>
          <a:xfrm>
            <a:off x="6688110" y="2045327"/>
            <a:ext cx="3925242" cy="1323439"/>
          </a:xfrm>
          <a:prstGeom prst="rect">
            <a:avLst/>
          </a:prstGeom>
        </p:spPr>
        <p:txBody>
          <a:bodyPr wrap="none">
            <a:spAutoFit/>
          </a:bodyPr>
          <a:lstStyle/>
          <a:p>
            <a:pPr marL="448194" lvl="1" defTabSz="896386">
              <a:lnSpc>
                <a:spcPct val="90000"/>
              </a:lnSpc>
              <a:spcBef>
                <a:spcPct val="20000"/>
              </a:spcBef>
              <a:buSzPct val="105000"/>
              <a:defRPr/>
            </a:pPr>
            <a:r>
              <a:rPr lang="en-US" sz="4000" spc="-102" dirty="0">
                <a:ln w="3175">
                  <a:noFill/>
                </a:ln>
                <a:solidFill>
                  <a:srgbClr val="FFFFFF"/>
                </a:solidFill>
                <a:latin typeface="Segoe UI Light"/>
              </a:rPr>
              <a:t>Tweet #</a:t>
            </a:r>
            <a:r>
              <a:rPr lang="en-US" sz="4000" spc="-102" dirty="0" err="1">
                <a:ln w="3175">
                  <a:noFill/>
                </a:ln>
                <a:solidFill>
                  <a:srgbClr val="FFFFFF"/>
                </a:solidFill>
                <a:latin typeface="Segoe UI Light"/>
              </a:rPr>
              <a:t>tugait</a:t>
            </a:r>
            <a:endParaRPr lang="en-US" sz="4000" spc="-102" dirty="0">
              <a:ln w="3175">
                <a:noFill/>
              </a:ln>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a:p>
            <a:pPr marL="448194" lvl="1" defTabSz="896386">
              <a:lnSpc>
                <a:spcPct val="90000"/>
              </a:lnSpc>
              <a:spcBef>
                <a:spcPct val="20000"/>
              </a:spcBef>
              <a:buSzPct val="105000"/>
              <a:defRPr/>
            </a:pPr>
            <a:r>
              <a:rPr lang="en-US" sz="4000" spc="-102" dirty="0">
                <a:ln w="3175">
                  <a:noFill/>
                </a:ln>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@sandro_asp </a:t>
            </a:r>
          </a:p>
        </p:txBody>
      </p:sp>
    </p:spTree>
    <p:extLst>
      <p:ext uri="{BB962C8B-B14F-4D97-AF65-F5344CB8AC3E}">
        <p14:creationId xmlns:p14="http://schemas.microsoft.com/office/powerpoint/2010/main" val="71050130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bwMode="auto">
          <a:xfrm>
            <a:off x="398411" y="1700310"/>
            <a:ext cx="11545939" cy="4757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89642" tIns="44821" rIns="89642" bIns="44821"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336145" lvl="1" indent="-336145" defTabSz="896386">
              <a:buClr>
                <a:schemeClr val="tx1"/>
              </a:buClr>
            </a:pPr>
            <a:r>
              <a:rPr lang="en-US" sz="3600" kern="0" dirty="0"/>
              <a:t>BizTalk Server tips and tricks for </a:t>
            </a:r>
            <a:r>
              <a:rPr lang="en-US" sz="3600" kern="0" dirty="0">
                <a:latin typeface="Segoe UI Black" panose="020B0A02040204020203" pitchFamily="34" charset="0"/>
                <a:ea typeface="Segoe UI Black" panose="020B0A02040204020203" pitchFamily="34" charset="0"/>
                <a:cs typeface="Segoe UI Black" panose="020B0A02040204020203" pitchFamily="34" charset="0"/>
              </a:rPr>
              <a:t>Managers</a:t>
            </a:r>
            <a:r>
              <a:rPr lang="en-US" sz="3600" kern="0" dirty="0"/>
              <a:t> or </a:t>
            </a:r>
            <a:r>
              <a:rPr lang="en-US" sz="3600" kern="0" dirty="0">
                <a:latin typeface="Segoe UI Black" panose="020B0A02040204020203" pitchFamily="34" charset="0"/>
                <a:ea typeface="Segoe UI Black" panose="020B0A02040204020203" pitchFamily="34" charset="0"/>
                <a:cs typeface="Segoe UI Black" panose="020B0A02040204020203" pitchFamily="34" charset="0"/>
              </a:rPr>
              <a:t>Architects</a:t>
            </a:r>
          </a:p>
          <a:p>
            <a:pPr marL="728314" lvl="1" indent="-280121" defTabSz="896386">
              <a:buClr>
                <a:schemeClr val="tx1"/>
              </a:buClr>
            </a:pPr>
            <a:r>
              <a:rPr lang="en-US" sz="3137" kern="0" dirty="0"/>
              <a:t>BizTalk Server Project Migrations</a:t>
            </a:r>
          </a:p>
          <a:p>
            <a:pPr marL="336145" lvl="1" indent="-336145" defTabSz="896386">
              <a:buClr>
                <a:schemeClr val="tx1"/>
              </a:buClr>
            </a:pPr>
            <a:r>
              <a:rPr lang="en-US" sz="3333" kern="0" dirty="0"/>
              <a:t>BizTalk Server tips and tricks for </a:t>
            </a:r>
            <a:r>
              <a:rPr lang="en-US" sz="3333" kern="0" dirty="0">
                <a:latin typeface="Segoe UI Black" panose="020B0A02040204020203" pitchFamily="34" charset="0"/>
                <a:ea typeface="Segoe UI Black" panose="020B0A02040204020203" pitchFamily="34" charset="0"/>
                <a:cs typeface="Segoe UI Black" panose="020B0A02040204020203" pitchFamily="34" charset="0"/>
              </a:rPr>
              <a:t>Administrators</a:t>
            </a:r>
            <a:r>
              <a:rPr lang="en-US" sz="3333" kern="0" dirty="0"/>
              <a:t> </a:t>
            </a:r>
          </a:p>
          <a:p>
            <a:pPr marL="728314" lvl="1" indent="-280121" defTabSz="896386">
              <a:buClr>
                <a:schemeClr val="tx1"/>
              </a:buClr>
            </a:pPr>
            <a:r>
              <a:rPr lang="en-US" sz="3137" kern="0" dirty="0"/>
              <a:t>Maintain the health of BizTalk platforms</a:t>
            </a:r>
          </a:p>
          <a:p>
            <a:pPr marL="336145" indent="-336145" defTabSz="896386">
              <a:buClr>
                <a:schemeClr val="tx1"/>
              </a:buClr>
            </a:pPr>
            <a:r>
              <a:rPr lang="en-US" sz="3333" kern="0" dirty="0"/>
              <a:t>BizTalk Server tips and tricks for </a:t>
            </a:r>
            <a:r>
              <a:rPr lang="en-US" sz="3333" kern="0" dirty="0">
                <a:latin typeface="Segoe UI Black" panose="020B0A02040204020203" pitchFamily="34" charset="0"/>
                <a:ea typeface="Segoe UI Black" panose="020B0A02040204020203" pitchFamily="34" charset="0"/>
                <a:cs typeface="Segoe UI Black" panose="020B0A02040204020203" pitchFamily="34" charset="0"/>
              </a:rPr>
              <a:t>Developers</a:t>
            </a:r>
            <a:r>
              <a:rPr lang="en-US" sz="3333" kern="0" dirty="0"/>
              <a:t> </a:t>
            </a:r>
          </a:p>
          <a:p>
            <a:pPr marL="728314" lvl="1" indent="-280121" defTabSz="896386">
              <a:buClr>
                <a:schemeClr val="tx1"/>
              </a:buClr>
            </a:pPr>
            <a:r>
              <a:rPr lang="en-US" sz="3137" kern="0" dirty="0"/>
              <a:t>Good tools and techniques to produce </a:t>
            </a:r>
            <a:r>
              <a:rPr lang="pt-PT" sz="3137" kern="0" dirty="0"/>
              <a:t>eficiente </a:t>
            </a:r>
            <a:r>
              <a:rPr lang="en-US" sz="3137" kern="0" dirty="0"/>
              <a:t>solutions and as quickly as possible</a:t>
            </a:r>
          </a:p>
          <a:p>
            <a:pPr marL="336145" indent="-336145" defTabSz="896386">
              <a:buClr>
                <a:schemeClr val="tx1"/>
              </a:buClr>
            </a:pPr>
            <a:endParaRPr lang="en-US" sz="1568" kern="0" dirty="0">
              <a:latin typeface="+mj-lt"/>
            </a:endParaRPr>
          </a:p>
        </p:txBody>
      </p:sp>
      <p:sp>
        <p:nvSpPr>
          <p:cNvPr id="4"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2"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Agenda </a:t>
            </a:r>
            <a:r>
              <a:rPr lang="en-US" sz="6000" dirty="0">
                <a:solidFill>
                  <a:srgbClr val="FFFFFF"/>
                </a:solidFill>
                <a:latin typeface="Segoe UI Light"/>
              </a:rPr>
              <a:t>for this session</a:t>
            </a:r>
            <a:endParaRPr kumimoji="0" lang="en-US" sz="6000" b="0" i="0" u="none" strike="noStrike" kern="1200" cap="none" spc="-102" normalizeH="0" baseline="0" noProof="0" dirty="0">
              <a:ln w="3175">
                <a:noFill/>
              </a:ln>
              <a:solidFill>
                <a:srgbClr val="FFFFFF"/>
              </a:solidFill>
              <a:effectLst/>
              <a:uLnTx/>
              <a:uFillTx/>
              <a:latin typeface="Segoe UI Light"/>
            </a:endParaRPr>
          </a:p>
        </p:txBody>
      </p:sp>
    </p:spTree>
    <p:extLst>
      <p:ext uri="{BB962C8B-B14F-4D97-AF65-F5344CB8AC3E}">
        <p14:creationId xmlns:p14="http://schemas.microsoft.com/office/powerpoint/2010/main" val="6667946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32" t="35451" b="8284"/>
          <a:stretch/>
        </p:blipFill>
        <p:spPr>
          <a:xfrm>
            <a:off x="0" y="-19050"/>
            <a:ext cx="12191999" cy="6858000"/>
          </a:xfrm>
          <a:prstGeom prst="rect">
            <a:avLst/>
          </a:prstGeom>
        </p:spPr>
      </p:pic>
      <p:sp>
        <p:nvSpPr>
          <p:cNvPr id="5" name="Title 1"/>
          <p:cNvSpPr txBox="1">
            <a:spLocks/>
          </p:cNvSpPr>
          <p:nvPr/>
        </p:nvSpPr>
        <p:spPr>
          <a:xfrm>
            <a:off x="68808" y="171451"/>
            <a:ext cx="11646943" cy="11811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chemeClr val="bg1"/>
                </a:solidFill>
              </a:rPr>
              <a:t>What your  </a:t>
            </a:r>
            <a:r>
              <a:rPr lang="en-US" sz="6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Manager </a:t>
            </a:r>
            <a:r>
              <a:rPr lang="en-US" sz="6000" dirty="0">
                <a:solidFill>
                  <a:schemeClr val="bg1"/>
                </a:solidFill>
              </a:rPr>
              <a:t>or</a:t>
            </a:r>
          </a:p>
        </p:txBody>
      </p:sp>
      <p:sp>
        <p:nvSpPr>
          <p:cNvPr id="7" name="Title 1"/>
          <p:cNvSpPr txBox="1">
            <a:spLocks/>
          </p:cNvSpPr>
          <p:nvPr/>
        </p:nvSpPr>
        <p:spPr>
          <a:xfrm>
            <a:off x="2488158" y="898525"/>
            <a:ext cx="9703841" cy="11969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Client</a:t>
            </a:r>
            <a:r>
              <a:rPr lang="en-US" sz="6000" dirty="0">
                <a:solidFill>
                  <a:schemeClr val="bg1"/>
                </a:solidFill>
              </a:rPr>
              <a:t> wants from you…</a:t>
            </a:r>
          </a:p>
          <a:p>
            <a:endParaRPr lang="en-US" sz="6000" dirty="0">
              <a:solidFill>
                <a:schemeClr val="bg1"/>
              </a:solidFill>
            </a:endParaRPr>
          </a:p>
        </p:txBody>
      </p:sp>
    </p:spTree>
    <p:extLst>
      <p:ext uri="{BB962C8B-B14F-4D97-AF65-F5344CB8AC3E}">
        <p14:creationId xmlns:p14="http://schemas.microsoft.com/office/powerpoint/2010/main" val="180695468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a:xfrm>
            <a:off x="269241" y="463323"/>
            <a:ext cx="11487150" cy="69493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920" b="0" i="0" u="none" strike="noStrike" kern="1200" cap="none" spc="-102"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TIP #1 </a:t>
            </a:r>
            <a:r>
              <a:rPr lang="en-US" sz="3920" dirty="0">
                <a:solidFill>
                  <a:srgbClr val="FFFFFF"/>
                </a:solidFill>
                <a:latin typeface="Segoe UI Light"/>
              </a:rPr>
              <a:t>– BizTalk Project Migration</a:t>
            </a:r>
          </a:p>
        </p:txBody>
      </p:sp>
      <p:sp>
        <p:nvSpPr>
          <p:cNvPr id="15" name="Rectangle 14"/>
          <p:cNvSpPr/>
          <p:nvPr/>
        </p:nvSpPr>
        <p:spPr>
          <a:xfrm>
            <a:off x="4384950" y="1311226"/>
            <a:ext cx="6902471" cy="1835404"/>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r>
              <a:rPr lang="en-US" sz="2353" b="1" noProof="1">
                <a:gradFill>
                  <a:gsLst>
                    <a:gs pos="1250">
                      <a:srgbClr val="FFFFFF"/>
                    </a:gs>
                    <a:gs pos="100000">
                      <a:srgbClr val="FFFFFF"/>
                    </a:gs>
                  </a:gsLst>
                  <a:lin ang="5400000" scaled="0"/>
                </a:gradFill>
              </a:rPr>
              <a:t>  </a:t>
            </a:r>
            <a:endParaRPr lang="en-US" sz="2353" noProof="1">
              <a:gradFill>
                <a:gsLst>
                  <a:gs pos="1250">
                    <a:srgbClr val="FFFFFF"/>
                  </a:gs>
                  <a:gs pos="100000">
                    <a:srgbClr val="FFFFFF"/>
                  </a:gs>
                </a:gsLst>
                <a:lin ang="5400000" scaled="0"/>
              </a:gradFill>
            </a:endParaRPr>
          </a:p>
        </p:txBody>
      </p:sp>
      <p:sp>
        <p:nvSpPr>
          <p:cNvPr id="16" name="Rectangle 15"/>
          <p:cNvSpPr/>
          <p:nvPr/>
        </p:nvSpPr>
        <p:spPr>
          <a:xfrm>
            <a:off x="4384950" y="3258350"/>
            <a:ext cx="6902471" cy="1999450"/>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pPr marL="168072" lvl="1" indent="-168072" defTabSz="784338">
              <a:lnSpc>
                <a:spcPct val="90000"/>
              </a:lnSpc>
              <a:spcBef>
                <a:spcPct val="0"/>
              </a:spcBef>
              <a:spcAft>
                <a:spcPct val="15000"/>
              </a:spcAft>
              <a:buFontTx/>
              <a:buChar char="••"/>
            </a:pPr>
            <a:endParaRPr lang="en-US" sz="1765" dirty="0">
              <a:solidFill>
                <a:srgbClr val="505050">
                  <a:hueOff val="0"/>
                  <a:satOff val="0"/>
                  <a:lumOff val="0"/>
                  <a:alphaOff val="0"/>
                </a:srgbClr>
              </a:solidFill>
            </a:endParaRPr>
          </a:p>
        </p:txBody>
      </p:sp>
      <p:sp>
        <p:nvSpPr>
          <p:cNvPr id="17" name="Text Placeholder 4"/>
          <p:cNvSpPr txBox="1">
            <a:spLocks/>
          </p:cNvSpPr>
          <p:nvPr/>
        </p:nvSpPr>
        <p:spPr>
          <a:xfrm>
            <a:off x="4384951" y="3258350"/>
            <a:ext cx="6902471" cy="1999450"/>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0" dirty="0">
                <a:latin typeface="+mn-lt"/>
              </a:rPr>
              <a:t>Open BizTalk Visual Studio solution</a:t>
            </a:r>
          </a:p>
          <a:p>
            <a:r>
              <a:rPr lang="en-US" sz="1960" dirty="0">
                <a:latin typeface="+mn-lt"/>
              </a:rPr>
              <a:t>Fix the .NET Version</a:t>
            </a:r>
          </a:p>
          <a:p>
            <a:r>
              <a:rPr lang="en-US" sz="1960" dirty="0">
                <a:latin typeface="+mn-lt"/>
              </a:rPr>
              <a:t>Fix Strong Name Key</a:t>
            </a:r>
          </a:p>
          <a:p>
            <a:r>
              <a:rPr lang="en-US" sz="1960" dirty="0">
                <a:latin typeface="+mn-lt"/>
              </a:rPr>
              <a:t>Fix deployment properties…</a:t>
            </a:r>
          </a:p>
          <a:p>
            <a:endParaRPr lang="en-US" sz="800" dirty="0">
              <a:gradFill>
                <a:gsLst>
                  <a:gs pos="1250">
                    <a:srgbClr val="FFFFFF"/>
                  </a:gs>
                  <a:gs pos="100000">
                    <a:srgbClr val="FFFFFF"/>
                  </a:gs>
                </a:gsLst>
                <a:lin ang="5400000" scaled="0"/>
              </a:gradFill>
              <a:latin typeface="+mn-lt"/>
            </a:endParaRPr>
          </a:p>
          <a:p>
            <a:r>
              <a:rPr lang="en-US" sz="1960" dirty="0">
                <a:latin typeface="+mn-lt"/>
              </a:rPr>
              <a:t>                           …. </a:t>
            </a:r>
            <a:r>
              <a:rPr lang="en-US" sz="1960" dirty="0">
                <a:latin typeface="Segoe UI Black" panose="020B0A02040204020203" pitchFamily="34" charset="0"/>
                <a:ea typeface="Segoe UI Black" panose="020B0A02040204020203" pitchFamily="34" charset="0"/>
                <a:cs typeface="Segoe UI Black" panose="020B0A02040204020203" pitchFamily="34" charset="0"/>
              </a:rPr>
              <a:t>And rebuild</a:t>
            </a:r>
          </a:p>
        </p:txBody>
      </p:sp>
      <p:sp>
        <p:nvSpPr>
          <p:cNvPr id="19" name="Freeform 18"/>
          <p:cNvSpPr/>
          <p:nvPr/>
        </p:nvSpPr>
        <p:spPr>
          <a:xfrm>
            <a:off x="1047436" y="1311226"/>
            <a:ext cx="3203517" cy="1835404"/>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Types</a:t>
            </a:r>
            <a:r>
              <a:rPr lang="en-US" sz="2549" b="1" dirty="0">
                <a:gradFill>
                  <a:gsLst>
                    <a:gs pos="0">
                      <a:srgbClr val="FFFFFF"/>
                    </a:gs>
                    <a:gs pos="100000">
                      <a:srgbClr val="FFFFFF"/>
                    </a:gs>
                  </a:gsLst>
                  <a:lin ang="5400000" scaled="0"/>
                </a:gradFill>
              </a:rPr>
              <a:t> </a:t>
            </a:r>
            <a:r>
              <a:rPr lang="en-US" sz="2549" dirty="0">
                <a:gradFill>
                  <a:gsLst>
                    <a:gs pos="0">
                      <a:srgbClr val="FFFFFF"/>
                    </a:gs>
                    <a:gs pos="100000">
                      <a:srgbClr val="FFFFFF"/>
                    </a:gs>
                  </a:gsLst>
                  <a:lin ang="5400000" scaled="0"/>
                </a:gradFill>
              </a:rPr>
              <a:t>of migrations:</a:t>
            </a:r>
          </a:p>
        </p:txBody>
      </p:sp>
      <p:sp>
        <p:nvSpPr>
          <p:cNvPr id="21" name="Freeform 20"/>
          <p:cNvSpPr/>
          <p:nvPr/>
        </p:nvSpPr>
        <p:spPr>
          <a:xfrm>
            <a:off x="1047436" y="3268362"/>
            <a:ext cx="3203517" cy="1989438"/>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AS IS </a:t>
            </a:r>
            <a:r>
              <a:rPr lang="en-US" sz="2549" dirty="0">
                <a:gradFill>
                  <a:gsLst>
                    <a:gs pos="0">
                      <a:srgbClr val="FFFFFF"/>
                    </a:gs>
                    <a:gs pos="100000">
                      <a:srgbClr val="FFFFFF"/>
                    </a:gs>
                  </a:gsLst>
                  <a:lin ang="5400000" scaled="0"/>
                </a:gradFill>
              </a:rPr>
              <a:t>migration steps required?</a:t>
            </a:r>
          </a:p>
        </p:txBody>
      </p:sp>
      <p:sp>
        <p:nvSpPr>
          <p:cNvPr id="23" name="Text Placeholder 4"/>
          <p:cNvSpPr txBox="1">
            <a:spLocks/>
          </p:cNvSpPr>
          <p:nvPr/>
        </p:nvSpPr>
        <p:spPr>
          <a:xfrm>
            <a:off x="4384950" y="1301213"/>
            <a:ext cx="6902471" cy="1845417"/>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b="1" dirty="0">
                <a:gradFill>
                  <a:gsLst>
                    <a:gs pos="1250">
                      <a:srgbClr val="FFFFFF"/>
                    </a:gs>
                    <a:gs pos="100000">
                      <a:srgbClr val="FFFFFF"/>
                    </a:gs>
                  </a:gsLst>
                  <a:lin ang="5400000" scaled="0"/>
                </a:gradFill>
                <a:latin typeface="+mn-lt"/>
              </a:rPr>
              <a:t>AS IS </a:t>
            </a:r>
            <a:r>
              <a:rPr lang="en-US" sz="1961" dirty="0">
                <a:gradFill>
                  <a:gsLst>
                    <a:gs pos="1250">
                      <a:srgbClr val="FFFFFF"/>
                    </a:gs>
                    <a:gs pos="100000">
                      <a:srgbClr val="FFFFFF"/>
                    </a:gs>
                  </a:gsLst>
                  <a:lin ang="5400000" scaled="0"/>
                </a:gradFill>
                <a:latin typeface="+mn-lt"/>
              </a:rPr>
              <a:t>– Without any non-mandatory changes</a:t>
            </a:r>
          </a:p>
          <a:p>
            <a:endParaRPr lang="en-US" sz="1029" dirty="0">
              <a:gradFill>
                <a:gsLst>
                  <a:gs pos="1250">
                    <a:srgbClr val="FFFFFF"/>
                  </a:gs>
                  <a:gs pos="100000">
                    <a:srgbClr val="FFFFFF"/>
                  </a:gs>
                </a:gsLst>
                <a:lin ang="5400000" scaled="0"/>
              </a:gradFill>
              <a:latin typeface="+mn-lt"/>
            </a:endParaRPr>
          </a:p>
          <a:p>
            <a:r>
              <a:rPr lang="en-US" sz="1961" noProof="1">
                <a:gradFill>
                  <a:gsLst>
                    <a:gs pos="1250">
                      <a:srgbClr val="FFFFFF"/>
                    </a:gs>
                    <a:gs pos="100000">
                      <a:srgbClr val="FFFFFF"/>
                    </a:gs>
                  </a:gsLst>
                  <a:lin ang="5400000" scaled="0"/>
                </a:gradFill>
                <a:latin typeface="+mn-lt"/>
              </a:rPr>
              <a:t>Analyse and check all the points to </a:t>
            </a:r>
            <a:r>
              <a:rPr lang="en-US" sz="1961" b="1" noProof="1">
                <a:gradFill>
                  <a:gsLst>
                    <a:gs pos="1250">
                      <a:srgbClr val="FFFFFF"/>
                    </a:gs>
                    <a:gs pos="100000">
                      <a:srgbClr val="FFFFFF"/>
                    </a:gs>
                  </a:gsLst>
                  <a:lin ang="5400000" scaled="0"/>
                </a:gradFill>
                <a:latin typeface="+mn-lt"/>
              </a:rPr>
              <a:t>improve</a:t>
            </a:r>
            <a:r>
              <a:rPr lang="en-US" sz="1961" noProof="1">
                <a:gradFill>
                  <a:gsLst>
                    <a:gs pos="1250">
                      <a:srgbClr val="FFFFFF"/>
                    </a:gs>
                    <a:gs pos="100000">
                      <a:srgbClr val="FFFFFF"/>
                    </a:gs>
                  </a:gsLst>
                  <a:lin ang="5400000" scaled="0"/>
                </a:gradFill>
                <a:latin typeface="+mn-lt"/>
              </a:rPr>
              <a:t> and then migrate/recreate the integration project will all the improvements or </a:t>
            </a:r>
            <a:r>
              <a:rPr lang="en-US" sz="1961" b="1" noProof="1">
                <a:gradFill>
                  <a:gsLst>
                    <a:gs pos="1250">
                      <a:srgbClr val="FFFFFF"/>
                    </a:gs>
                    <a:gs pos="100000">
                      <a:srgbClr val="FFFFFF"/>
                    </a:gs>
                  </a:gsLst>
                  <a:lin ang="5400000" scaled="0"/>
                </a:gradFill>
                <a:latin typeface="+mn-lt"/>
              </a:rPr>
              <a:t>new requirements</a:t>
            </a:r>
            <a:r>
              <a:rPr lang="en-US" sz="1961" noProof="1">
                <a:gradFill>
                  <a:gsLst>
                    <a:gs pos="1250">
                      <a:srgbClr val="FFFFFF"/>
                    </a:gs>
                    <a:gs pos="100000">
                      <a:srgbClr val="FFFFFF"/>
                    </a:gs>
                  </a:gsLst>
                  <a:lin ang="5400000" scaled="0"/>
                </a:gradFill>
                <a:latin typeface="+mn-lt"/>
              </a:rPr>
              <a:t>.</a:t>
            </a:r>
          </a:p>
        </p:txBody>
      </p:sp>
      <p:sp>
        <p:nvSpPr>
          <p:cNvPr id="27" name="Freeform 26"/>
          <p:cNvSpPr/>
          <p:nvPr/>
        </p:nvSpPr>
        <p:spPr>
          <a:xfrm>
            <a:off x="1047436" y="5379532"/>
            <a:ext cx="10239985" cy="1155537"/>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rgbClr val="002050">
              <a:lumMod val="90000"/>
              <a:lumOff val="10000"/>
            </a:srgbClr>
          </a:solidFill>
          <a:ln w="10795" cap="flat" cmpd="sng" algn="ctr">
            <a:noFill/>
            <a:prstDash val="solid"/>
          </a:ln>
          <a:effectLst/>
        </p:spPr>
        <p:txBody>
          <a:bodyPr spcFirstLastPara="0" vert="horz" wrap="square" lIns="181277" tIns="103587" rIns="181277" bIns="103587" numCol="1" spcCol="1270" anchor="ctr" anchorCtr="0">
            <a:noAutofit/>
          </a:bodyPr>
          <a:lstStyle/>
          <a:p>
            <a:pPr lvl="0" algn="ctr" defTabSz="1132933">
              <a:lnSpc>
                <a:spcPct val="90000"/>
              </a:lnSpc>
              <a:spcBef>
                <a:spcPct val="0"/>
              </a:spcBef>
              <a:spcAft>
                <a:spcPct val="35000"/>
              </a:spcAft>
            </a:pPr>
            <a:r>
              <a:rPr lang="en-US" sz="2549" kern="0" dirty="0">
                <a:gradFill>
                  <a:gsLst>
                    <a:gs pos="0">
                      <a:srgbClr val="FFFFFF"/>
                    </a:gs>
                    <a:gs pos="100000">
                      <a:srgbClr val="FFFFFF"/>
                    </a:gs>
                  </a:gsLst>
                  <a:lin ang="5400000" scaled="0"/>
                </a:gradFill>
              </a:rPr>
              <a:t>But </a:t>
            </a:r>
            <a:r>
              <a:rPr lang="en-US" sz="2549" b="1" kern="0"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not always</a:t>
            </a:r>
            <a:r>
              <a:rPr lang="en-US" sz="2549" kern="0"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 </a:t>
            </a:r>
            <a:r>
              <a:rPr lang="en-US" sz="2549" kern="0" dirty="0">
                <a:gradFill>
                  <a:gsLst>
                    <a:gs pos="0">
                      <a:srgbClr val="FFFFFF"/>
                    </a:gs>
                    <a:gs pos="100000">
                      <a:srgbClr val="FFFFFF"/>
                    </a:gs>
                  </a:gsLst>
                  <a:lin ang="5400000" scaled="0"/>
                </a:gradFill>
              </a:rPr>
              <a:t>is that so simple</a:t>
            </a:r>
            <a:r>
              <a:rPr kumimoji="0" lang="en-US" sz="2549" b="0" i="0" u="none" strike="noStrike" kern="0" cap="none" spc="0" normalizeH="0" baseline="0" noProof="0" dirty="0">
                <a:ln>
                  <a:noFill/>
                </a:ln>
                <a:gradFill>
                  <a:gsLst>
                    <a:gs pos="0">
                      <a:srgbClr val="FFFFFF"/>
                    </a:gs>
                    <a:gs pos="100000">
                      <a:srgbClr val="FFFFFF"/>
                    </a:gs>
                  </a:gsLst>
                  <a:lin ang="5400000" scaled="0"/>
                </a:gradFill>
                <a:effectLst/>
                <a:uLnTx/>
                <a:uFillTx/>
              </a:rPr>
              <a:t>!</a:t>
            </a:r>
          </a:p>
        </p:txBody>
      </p:sp>
    </p:spTree>
    <p:extLst>
      <p:ext uri="{BB962C8B-B14F-4D97-AF65-F5344CB8AC3E}">
        <p14:creationId xmlns:p14="http://schemas.microsoft.com/office/powerpoint/2010/main" val="12420698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a:xfrm>
            <a:off x="269241" y="463323"/>
            <a:ext cx="11487150" cy="69493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920" b="0" i="0" u="none" strike="noStrike" kern="1200" cap="none" spc="-102"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TIP #1 </a:t>
            </a:r>
            <a:r>
              <a:rPr lang="en-US" sz="3920" dirty="0">
                <a:solidFill>
                  <a:srgbClr val="FFFFFF"/>
                </a:solidFill>
                <a:latin typeface="Segoe UI Light"/>
              </a:rPr>
              <a:t>– BizTalk Project Migration </a:t>
            </a:r>
          </a:p>
        </p:txBody>
      </p:sp>
      <p:sp>
        <p:nvSpPr>
          <p:cNvPr id="15" name="Rectangle 14"/>
          <p:cNvSpPr/>
          <p:nvPr/>
        </p:nvSpPr>
        <p:spPr>
          <a:xfrm>
            <a:off x="4384950" y="1311226"/>
            <a:ext cx="6902471" cy="1115568"/>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r>
              <a:rPr lang="en-US" sz="2353" b="1" noProof="1">
                <a:gradFill>
                  <a:gsLst>
                    <a:gs pos="1250">
                      <a:srgbClr val="FFFFFF"/>
                    </a:gs>
                    <a:gs pos="100000">
                      <a:srgbClr val="FFFFFF"/>
                    </a:gs>
                  </a:gsLst>
                  <a:lin ang="5400000" scaled="0"/>
                </a:gradFill>
              </a:rPr>
              <a:t>  </a:t>
            </a:r>
            <a:endParaRPr lang="en-US" sz="2353" noProof="1">
              <a:gradFill>
                <a:gsLst>
                  <a:gs pos="1250">
                    <a:srgbClr val="FFFFFF"/>
                  </a:gs>
                  <a:gs pos="100000">
                    <a:srgbClr val="FFFFFF"/>
                  </a:gs>
                </a:gsLst>
                <a:lin ang="5400000" scaled="0"/>
              </a:gradFill>
            </a:endParaRPr>
          </a:p>
        </p:txBody>
      </p:sp>
      <p:sp>
        <p:nvSpPr>
          <p:cNvPr id="19" name="Freeform 18"/>
          <p:cNvSpPr/>
          <p:nvPr/>
        </p:nvSpPr>
        <p:spPr>
          <a:xfrm>
            <a:off x="1047436" y="1311226"/>
            <a:ext cx="3203517" cy="1115568"/>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dirty="0">
                <a:gradFill>
                  <a:gsLst>
                    <a:gs pos="0">
                      <a:srgbClr val="FFFFFF"/>
                    </a:gs>
                    <a:gs pos="100000">
                      <a:srgbClr val="FFFFFF"/>
                    </a:gs>
                  </a:gsLst>
                  <a:lin ang="5400000" scaled="0"/>
                </a:gradFill>
              </a:rPr>
              <a:t>Custom </a:t>
            </a:r>
            <a:br>
              <a:rPr lang="en-US" sz="2549" dirty="0">
                <a:gradFill>
                  <a:gsLst>
                    <a:gs pos="0">
                      <a:srgbClr val="FFFFFF"/>
                    </a:gs>
                    <a:gs pos="100000">
                      <a:srgbClr val="FFFFFF"/>
                    </a:gs>
                  </a:gsLst>
                  <a:lin ang="5400000" scaled="0"/>
                </a:gradFill>
              </a:rPr>
            </a:br>
            <a:r>
              <a:rPr lang="en-US" sz="2549" b="1"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Adapters</a:t>
            </a:r>
            <a:r>
              <a:rPr lang="en-US" sz="2549" b="1" dirty="0">
                <a:gradFill>
                  <a:gsLst>
                    <a:gs pos="0">
                      <a:srgbClr val="FFFFFF"/>
                    </a:gs>
                    <a:gs pos="100000">
                      <a:srgbClr val="FFFFFF"/>
                    </a:gs>
                  </a:gsLst>
                  <a:lin ang="5400000" scaled="0"/>
                </a:gradFill>
              </a:rPr>
              <a:t> </a:t>
            </a:r>
            <a:endParaRPr lang="en-US" sz="2549" dirty="0">
              <a:gradFill>
                <a:gsLst>
                  <a:gs pos="0">
                    <a:srgbClr val="FFFFFF"/>
                  </a:gs>
                  <a:gs pos="100000">
                    <a:srgbClr val="FFFFFF"/>
                  </a:gs>
                </a:gsLst>
                <a:lin ang="5400000" scaled="0"/>
              </a:gradFill>
            </a:endParaRPr>
          </a:p>
        </p:txBody>
      </p:sp>
      <p:sp>
        <p:nvSpPr>
          <p:cNvPr id="23" name="Text Placeholder 4"/>
          <p:cNvSpPr txBox="1">
            <a:spLocks/>
          </p:cNvSpPr>
          <p:nvPr/>
        </p:nvSpPr>
        <p:spPr>
          <a:xfrm>
            <a:off x="4384951" y="1301215"/>
            <a:ext cx="6902471" cy="1115568"/>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b="1" dirty="0">
                <a:gradFill>
                  <a:gsLst>
                    <a:gs pos="1250">
                      <a:srgbClr val="FFFFFF"/>
                    </a:gs>
                    <a:gs pos="100000">
                      <a:srgbClr val="FFFFFF"/>
                    </a:gs>
                  </a:gsLst>
                  <a:lin ang="5400000" scaled="0"/>
                </a:gradFill>
                <a:latin typeface="Segoe UI"/>
              </a:rPr>
              <a:t>JUST REBUILD </a:t>
            </a:r>
            <a:r>
              <a:rPr lang="en-US" sz="1961" dirty="0">
                <a:gradFill>
                  <a:gsLst>
                    <a:gs pos="1250">
                      <a:srgbClr val="FFFFFF"/>
                    </a:gs>
                    <a:gs pos="100000">
                      <a:srgbClr val="FFFFFF"/>
                    </a:gs>
                  </a:gsLst>
                  <a:lin ang="5400000" scaled="0"/>
                </a:gradFill>
                <a:latin typeface="Segoe UI"/>
              </a:rPr>
              <a:t>– Open VS, Fix .NET version and deploy</a:t>
            </a:r>
          </a:p>
          <a:p>
            <a:endParaRPr lang="en-US" sz="800" dirty="0">
              <a:gradFill>
                <a:gsLst>
                  <a:gs pos="1250">
                    <a:srgbClr val="FFFFFF"/>
                  </a:gs>
                  <a:gs pos="100000">
                    <a:srgbClr val="FFFFFF"/>
                  </a:gs>
                </a:gsLst>
                <a:lin ang="5400000" scaled="0"/>
              </a:gradFill>
              <a:latin typeface="Segoe UI"/>
            </a:endParaRPr>
          </a:p>
          <a:p>
            <a:r>
              <a:rPr lang="en-US" sz="1961" b="1" dirty="0">
                <a:solidFill>
                  <a:srgbClr val="FFFF00"/>
                </a:solidFill>
                <a:latin typeface="Segoe UI"/>
              </a:rPr>
              <a:t>WARNING</a:t>
            </a:r>
            <a:r>
              <a:rPr lang="en-US" sz="1961" dirty="0">
                <a:gradFill>
                  <a:gsLst>
                    <a:gs pos="1250">
                      <a:srgbClr val="FFFFFF"/>
                    </a:gs>
                    <a:gs pos="100000">
                      <a:srgbClr val="FFFFFF"/>
                    </a:gs>
                  </a:gsLst>
                  <a:lin ang="5400000" scaled="0"/>
                </a:gradFill>
                <a:latin typeface="Segoe UI"/>
              </a:rPr>
              <a:t>: Adapters registration ID’s don’t conflict </a:t>
            </a:r>
          </a:p>
        </p:txBody>
      </p:sp>
      <p:sp>
        <p:nvSpPr>
          <p:cNvPr id="10" name="Rectangle 9"/>
          <p:cNvSpPr/>
          <p:nvPr/>
        </p:nvSpPr>
        <p:spPr>
          <a:xfrm>
            <a:off x="4384950" y="2510881"/>
            <a:ext cx="6902471" cy="1123282"/>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pPr marL="168072" lvl="1" indent="-168072" defTabSz="784338">
              <a:lnSpc>
                <a:spcPct val="90000"/>
              </a:lnSpc>
              <a:spcBef>
                <a:spcPct val="0"/>
              </a:spcBef>
              <a:spcAft>
                <a:spcPct val="15000"/>
              </a:spcAft>
              <a:buFontTx/>
              <a:buChar char="••"/>
            </a:pPr>
            <a:endParaRPr lang="en-US" sz="1765" dirty="0">
              <a:solidFill>
                <a:srgbClr val="505050">
                  <a:hueOff val="0"/>
                  <a:satOff val="0"/>
                  <a:lumOff val="0"/>
                  <a:alphaOff val="0"/>
                </a:srgbClr>
              </a:solidFill>
            </a:endParaRPr>
          </a:p>
        </p:txBody>
      </p:sp>
      <p:sp>
        <p:nvSpPr>
          <p:cNvPr id="11" name="Text Placeholder 4"/>
          <p:cNvSpPr txBox="1">
            <a:spLocks/>
          </p:cNvSpPr>
          <p:nvPr/>
        </p:nvSpPr>
        <p:spPr>
          <a:xfrm>
            <a:off x="4384951" y="2510881"/>
            <a:ext cx="6902471" cy="1115568"/>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a:gradFill>
                  <a:gsLst>
                    <a:gs pos="1250">
                      <a:srgbClr val="FFFFFF"/>
                    </a:gs>
                    <a:gs pos="100000">
                      <a:srgbClr val="FFFFFF"/>
                    </a:gs>
                  </a:gsLst>
                  <a:lin ang="5400000" scaled="0"/>
                </a:gradFill>
                <a:latin typeface="Segoe UI"/>
              </a:rPr>
              <a:t>JUST REBUILD </a:t>
            </a:r>
            <a:r>
              <a:rPr lang="en-US" sz="2000" dirty="0">
                <a:gradFill>
                  <a:gsLst>
                    <a:gs pos="1250">
                      <a:srgbClr val="FFFFFF"/>
                    </a:gs>
                    <a:gs pos="100000">
                      <a:srgbClr val="FFFFFF"/>
                    </a:gs>
                  </a:gsLst>
                  <a:lin ang="5400000" scaled="0"/>
                </a:gradFill>
                <a:latin typeface="Segoe UI"/>
              </a:rPr>
              <a:t>– Open VS, Fix .NET version and deploy</a:t>
            </a:r>
          </a:p>
        </p:txBody>
      </p:sp>
      <p:sp>
        <p:nvSpPr>
          <p:cNvPr id="12" name="Freeform 11"/>
          <p:cNvSpPr/>
          <p:nvPr/>
        </p:nvSpPr>
        <p:spPr>
          <a:xfrm>
            <a:off x="1047436" y="2520893"/>
            <a:ext cx="3203517" cy="1117657"/>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dirty="0">
                <a:gradFill>
                  <a:gsLst>
                    <a:gs pos="0">
                      <a:srgbClr val="FFFFFF"/>
                    </a:gs>
                    <a:gs pos="100000">
                      <a:srgbClr val="FFFFFF"/>
                    </a:gs>
                  </a:gsLst>
                  <a:lin ang="5400000" scaled="0"/>
                </a:gradFill>
              </a:rPr>
              <a:t>Custom </a:t>
            </a:r>
            <a:br>
              <a:rPr lang="en-US" sz="2549" dirty="0">
                <a:gradFill>
                  <a:gsLst>
                    <a:gs pos="0">
                      <a:srgbClr val="FFFFFF"/>
                    </a:gs>
                    <a:gs pos="100000">
                      <a:srgbClr val="FFFFFF"/>
                    </a:gs>
                  </a:gsLst>
                  <a:lin ang="5400000" scaled="0"/>
                </a:gradFill>
              </a:rPr>
            </a:br>
            <a:r>
              <a:rPr lang="en-US" sz="2549" b="1"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Pipelines</a:t>
            </a:r>
            <a:r>
              <a:rPr lang="en-US" sz="2549" b="1" dirty="0">
                <a:gradFill>
                  <a:gsLst>
                    <a:gs pos="0">
                      <a:srgbClr val="FFFFFF"/>
                    </a:gs>
                    <a:gs pos="100000">
                      <a:srgbClr val="FFFFFF"/>
                    </a:gs>
                  </a:gsLst>
                  <a:lin ang="5400000" scaled="0"/>
                </a:gradFill>
              </a:rPr>
              <a:t> </a:t>
            </a:r>
            <a:endParaRPr lang="en-US" sz="2549" dirty="0">
              <a:gradFill>
                <a:gsLst>
                  <a:gs pos="0">
                    <a:srgbClr val="FFFFFF"/>
                  </a:gs>
                  <a:gs pos="100000">
                    <a:srgbClr val="FFFFFF"/>
                  </a:gs>
                </a:gsLst>
                <a:lin ang="5400000" scaled="0"/>
              </a:gradFill>
            </a:endParaRPr>
          </a:p>
        </p:txBody>
      </p:sp>
      <p:sp>
        <p:nvSpPr>
          <p:cNvPr id="22" name="Rectangle 21"/>
          <p:cNvSpPr/>
          <p:nvPr/>
        </p:nvSpPr>
        <p:spPr>
          <a:xfrm>
            <a:off x="4384950" y="3740095"/>
            <a:ext cx="6902471" cy="1115568"/>
          </a:xfrm>
          <a:prstGeom prst="rect">
            <a:avLst/>
          </a:prstGeom>
          <a:solidFill>
            <a:srgbClr val="002050">
              <a:lumMod val="90000"/>
              <a:lumOff val="10000"/>
              <a:alpha val="90000"/>
            </a:srgbClr>
          </a:solidFill>
          <a:ln w="10795" cap="flat" cmpd="sng" algn="ctr">
            <a:noFill/>
            <a:prstDash val="solid"/>
          </a:ln>
          <a:effectLst/>
        </p:spPr>
        <p:txBody>
          <a:bodyPr spcFirstLastPara="0" vert="horz" wrap="square" lIns="67233" tIns="88371" rIns="121986" bIns="88371" numCol="1" spcCol="1270" anchor="ctr" anchorCtr="0">
            <a:noAutofit/>
          </a:bodyPr>
          <a:lstStyle/>
          <a:p>
            <a:pPr marL="0" marR="0" lvl="1" indent="0" defTabSz="784338" eaLnBrk="1" fontAlgn="auto" latinLnBrk="0" hangingPunct="1">
              <a:lnSpc>
                <a:spcPct val="90000"/>
              </a:lnSpc>
              <a:spcBef>
                <a:spcPct val="0"/>
              </a:spcBef>
              <a:spcAft>
                <a:spcPct val="1500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5" name="Text Placeholder 4"/>
          <p:cNvSpPr txBox="1">
            <a:spLocks/>
          </p:cNvSpPr>
          <p:nvPr/>
        </p:nvSpPr>
        <p:spPr>
          <a:xfrm>
            <a:off x="4384950" y="3740095"/>
            <a:ext cx="6902471" cy="1115568"/>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b="1" dirty="0">
                <a:gradFill>
                  <a:gsLst>
                    <a:gs pos="1250">
                      <a:srgbClr val="FFFFFF"/>
                    </a:gs>
                    <a:gs pos="100000">
                      <a:srgbClr val="FFFFFF"/>
                    </a:gs>
                  </a:gsLst>
                  <a:lin ang="5400000" scaled="0"/>
                </a:gradFill>
                <a:latin typeface="Segoe UI"/>
              </a:rPr>
              <a:t>JUST REBUILD </a:t>
            </a:r>
            <a:r>
              <a:rPr lang="en-US" sz="1961" dirty="0">
                <a:gradFill>
                  <a:gsLst>
                    <a:gs pos="1250">
                      <a:srgbClr val="FFFFFF"/>
                    </a:gs>
                    <a:gs pos="100000">
                      <a:srgbClr val="FFFFFF"/>
                    </a:gs>
                  </a:gsLst>
                  <a:lin ang="5400000" scaled="0"/>
                </a:gradFill>
                <a:latin typeface="Segoe UI"/>
              </a:rPr>
              <a:t>– Open VS, Fix .NET version and deploy</a:t>
            </a:r>
          </a:p>
          <a:p>
            <a:endParaRPr lang="en-US" sz="800" b="1" dirty="0">
              <a:gradFill>
                <a:gsLst>
                  <a:gs pos="1250">
                    <a:srgbClr val="FFFFFF"/>
                  </a:gs>
                  <a:gs pos="100000">
                    <a:srgbClr val="FFFFFF"/>
                  </a:gs>
                </a:gsLst>
                <a:lin ang="5400000" scaled="0"/>
              </a:gradFill>
              <a:latin typeface="Segoe UI"/>
            </a:endParaRPr>
          </a:p>
          <a:p>
            <a:r>
              <a:rPr lang="en-US" sz="1961" b="1" dirty="0">
                <a:solidFill>
                  <a:srgbClr val="FFFF00"/>
                </a:solidFill>
                <a:latin typeface="Segoe UI"/>
              </a:rPr>
              <a:t>WARNING</a:t>
            </a:r>
            <a:r>
              <a:rPr lang="en-US" sz="1961" b="1" dirty="0">
                <a:gradFill>
                  <a:gsLst>
                    <a:gs pos="1250">
                      <a:srgbClr val="FFFFFF"/>
                    </a:gs>
                    <a:gs pos="100000">
                      <a:srgbClr val="FFFFFF"/>
                    </a:gs>
                  </a:gsLst>
                  <a:lin ang="5400000" scaled="0"/>
                </a:gradFill>
                <a:latin typeface="Segoe UI"/>
              </a:rPr>
              <a:t>: </a:t>
            </a:r>
            <a:r>
              <a:rPr lang="en-US" sz="1961" dirty="0">
                <a:gradFill>
                  <a:gsLst>
                    <a:gs pos="1250">
                      <a:srgbClr val="FFFFFF"/>
                    </a:gs>
                    <a:gs pos="100000">
                      <a:srgbClr val="FFFFFF"/>
                    </a:gs>
                  </a:gsLst>
                  <a:lin ang="5400000" scaled="0"/>
                </a:gradFill>
                <a:latin typeface="Segoe UI"/>
              </a:rPr>
              <a:t>Functoid ID’s don’t conflict </a:t>
            </a:r>
          </a:p>
        </p:txBody>
      </p:sp>
      <p:sp>
        <p:nvSpPr>
          <p:cNvPr id="26" name="Freeform 25"/>
          <p:cNvSpPr/>
          <p:nvPr/>
        </p:nvSpPr>
        <p:spPr>
          <a:xfrm>
            <a:off x="1047436" y="3740094"/>
            <a:ext cx="3203517" cy="1115568"/>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rgbClr val="002050">
              <a:lumMod val="90000"/>
              <a:lumOff val="10000"/>
            </a:srgbClr>
          </a:solidFill>
          <a:ln w="10795" cap="flat" cmpd="sng" algn="ctr">
            <a:noFill/>
            <a:prstDash val="solid"/>
          </a:ln>
          <a:effectLst/>
        </p:spPr>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dirty="0">
                <a:gradFill>
                  <a:gsLst>
                    <a:gs pos="0">
                      <a:srgbClr val="FFFFFF"/>
                    </a:gs>
                    <a:gs pos="100000">
                      <a:srgbClr val="FFFFFF"/>
                    </a:gs>
                  </a:gsLst>
                  <a:lin ang="5400000" scaled="0"/>
                </a:gradFill>
              </a:rPr>
              <a:t>Custom </a:t>
            </a:r>
            <a:br>
              <a:rPr lang="en-US" sz="2549" dirty="0">
                <a:gradFill>
                  <a:gsLst>
                    <a:gs pos="0">
                      <a:srgbClr val="FFFFFF"/>
                    </a:gs>
                    <a:gs pos="100000">
                      <a:srgbClr val="FFFFFF"/>
                    </a:gs>
                  </a:gsLst>
                  <a:lin ang="5400000" scaled="0"/>
                </a:gradFill>
              </a:rPr>
            </a:br>
            <a:r>
              <a:rPr lang="en-US" sz="2549" b="1"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Functoids</a:t>
            </a:r>
            <a:endParaRPr lang="en-US" sz="2549"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Rectangle 28"/>
          <p:cNvSpPr/>
          <p:nvPr/>
        </p:nvSpPr>
        <p:spPr>
          <a:xfrm>
            <a:off x="4384950" y="4960846"/>
            <a:ext cx="6902471" cy="1706653"/>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7233" tIns="88370" rIns="121986" bIns="88372" numCol="1" spcCol="1270" anchor="ctr" anchorCtr="0">
            <a:noAutofit/>
          </a:bodyPr>
          <a:lstStyle/>
          <a:p>
            <a:r>
              <a:rPr lang="en-US" sz="2353" b="1" noProof="1">
                <a:gradFill>
                  <a:gsLst>
                    <a:gs pos="1250">
                      <a:srgbClr val="FFFFFF"/>
                    </a:gs>
                    <a:gs pos="100000">
                      <a:srgbClr val="FFFFFF"/>
                    </a:gs>
                  </a:gsLst>
                  <a:lin ang="5400000" scaled="0"/>
                </a:gradFill>
              </a:rPr>
              <a:t>  </a:t>
            </a:r>
            <a:endParaRPr lang="en-US" sz="2353" noProof="1">
              <a:gradFill>
                <a:gsLst>
                  <a:gs pos="1250">
                    <a:srgbClr val="FFFFFF"/>
                  </a:gs>
                  <a:gs pos="100000">
                    <a:srgbClr val="FFFFFF"/>
                  </a:gs>
                </a:gsLst>
                <a:lin ang="5400000" scaled="0"/>
              </a:gradFill>
            </a:endParaRPr>
          </a:p>
        </p:txBody>
      </p:sp>
      <p:sp>
        <p:nvSpPr>
          <p:cNvPr id="30" name="Freeform 29"/>
          <p:cNvSpPr/>
          <p:nvPr/>
        </p:nvSpPr>
        <p:spPr>
          <a:xfrm>
            <a:off x="1047436" y="4972759"/>
            <a:ext cx="3203517" cy="169474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1277" tIns="103587" rIns="181277" bIns="103587" numCol="1" spcCol="1270" anchor="ctr" anchorCtr="0">
            <a:noAutofit/>
          </a:bodyPr>
          <a:lstStyle/>
          <a:p>
            <a:pPr defTabSz="1132933">
              <a:lnSpc>
                <a:spcPct val="90000"/>
              </a:lnSpc>
              <a:spcBef>
                <a:spcPct val="0"/>
              </a:spcBef>
              <a:spcAft>
                <a:spcPct val="35000"/>
              </a:spcAft>
            </a:pPr>
            <a:r>
              <a:rPr lang="en-US" sz="2549" b="1"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Schemas</a:t>
            </a:r>
            <a:endParaRPr lang="en-US" sz="2549"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 name="Text Placeholder 4"/>
          <p:cNvSpPr txBox="1">
            <a:spLocks/>
          </p:cNvSpPr>
          <p:nvPr/>
        </p:nvSpPr>
        <p:spPr>
          <a:xfrm>
            <a:off x="4384949" y="4960846"/>
            <a:ext cx="6902471" cy="1706651"/>
          </a:xfrm>
          <a:prstGeom prst="rect">
            <a:avLst/>
          </a:prstGeom>
          <a:noFill/>
        </p:spPr>
        <p:txBody>
          <a:bodyPr lIns="137075" tIns="0" rIns="182769"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b="1" dirty="0">
                <a:gradFill>
                  <a:gsLst>
                    <a:gs pos="1250">
                      <a:srgbClr val="FFFFFF"/>
                    </a:gs>
                    <a:gs pos="100000">
                      <a:srgbClr val="FFFFFF"/>
                    </a:gs>
                  </a:gsLst>
                  <a:lin ang="5400000" scaled="0"/>
                </a:gradFill>
                <a:latin typeface="Segoe UI"/>
              </a:rPr>
              <a:t>JUST REBUILD </a:t>
            </a:r>
            <a:r>
              <a:rPr lang="en-US" sz="1961" dirty="0">
                <a:gradFill>
                  <a:gsLst>
                    <a:gs pos="1250">
                      <a:srgbClr val="FFFFFF"/>
                    </a:gs>
                    <a:gs pos="100000">
                      <a:srgbClr val="FFFFFF"/>
                    </a:gs>
                  </a:gsLst>
                  <a:lin ang="5400000" scaled="0"/>
                </a:gradFill>
                <a:latin typeface="Segoe UI"/>
              </a:rPr>
              <a:t>– Open VS, Fix .NET version and deploy</a:t>
            </a:r>
          </a:p>
          <a:p>
            <a:endParaRPr lang="en-US" sz="800" dirty="0">
              <a:gradFill>
                <a:gsLst>
                  <a:gs pos="1250">
                    <a:srgbClr val="FFFFFF"/>
                  </a:gs>
                  <a:gs pos="100000">
                    <a:srgbClr val="FFFFFF"/>
                  </a:gs>
                </a:gsLst>
                <a:lin ang="5400000" scaled="0"/>
              </a:gradFill>
              <a:latin typeface="Segoe UI"/>
            </a:endParaRPr>
          </a:p>
          <a:p>
            <a:r>
              <a:rPr lang="en-US" sz="1961" b="1" dirty="0">
                <a:solidFill>
                  <a:srgbClr val="FFC000"/>
                </a:solidFill>
                <a:latin typeface="Segoe UI"/>
              </a:rPr>
              <a:t>CRITICAL WARNING</a:t>
            </a:r>
            <a:r>
              <a:rPr lang="en-US" sz="1961" dirty="0">
                <a:gradFill>
                  <a:gsLst>
                    <a:gs pos="1250">
                      <a:srgbClr val="FFFFFF"/>
                    </a:gs>
                    <a:gs pos="100000">
                      <a:srgbClr val="FFFFFF"/>
                    </a:gs>
                  </a:gsLst>
                  <a:lin ang="5400000" scaled="0"/>
                </a:gradFill>
                <a:latin typeface="Segoe UI"/>
              </a:rPr>
              <a:t>: </a:t>
            </a:r>
            <a:r>
              <a:rPr lang="en-US" sz="1961" b="1" dirty="0">
                <a:gradFill>
                  <a:gsLst>
                    <a:gs pos="1250">
                      <a:srgbClr val="FFFFFF"/>
                    </a:gs>
                    <a:gs pos="100000">
                      <a:srgbClr val="FFFFFF"/>
                    </a:gs>
                  </a:gsLst>
                  <a:lin ang="5400000" scaled="0"/>
                </a:gradFill>
                <a:latin typeface="Segoe UI"/>
              </a:rPr>
              <a:t>SAP Adapter</a:t>
            </a:r>
          </a:p>
          <a:p>
            <a:pPr marL="342900" indent="-342900">
              <a:buFont typeface="Arial" panose="020B0604020202020204" pitchFamily="34" charset="0"/>
              <a:buChar char="•"/>
            </a:pPr>
            <a:r>
              <a:rPr lang="en-US" sz="1961" dirty="0">
                <a:gradFill>
                  <a:gsLst>
                    <a:gs pos="1250">
                      <a:srgbClr val="FFFFFF"/>
                    </a:gs>
                    <a:gs pos="100000">
                      <a:srgbClr val="FFFFFF"/>
                    </a:gs>
                  </a:gsLst>
                  <a:lin ang="5400000" scaled="0"/>
                </a:gradFill>
                <a:latin typeface="Segoe UI"/>
              </a:rPr>
              <a:t>You may need to rebuild all the schemas, maps and orchestrations</a:t>
            </a:r>
          </a:p>
        </p:txBody>
      </p:sp>
      <p:pic>
        <p:nvPicPr>
          <p:cNvPr id="3" name="Picture 2"/>
          <p:cNvPicPr>
            <a:picLocks noChangeAspect="1"/>
          </p:cNvPicPr>
          <p:nvPr/>
        </p:nvPicPr>
        <p:blipFill>
          <a:blip r:embed="rId3"/>
          <a:stretch>
            <a:fillRect/>
          </a:stretch>
        </p:blipFill>
        <p:spPr>
          <a:xfrm rot="16200000">
            <a:off x="2926939" y="5343481"/>
            <a:ext cx="1694739" cy="953291"/>
          </a:xfrm>
          <a:prstGeom prst="rect">
            <a:avLst/>
          </a:prstGeom>
        </p:spPr>
      </p:pic>
      <p:pic>
        <p:nvPicPr>
          <p:cNvPr id="4" name="Picture 3"/>
          <p:cNvPicPr>
            <a:picLocks noChangeAspect="1"/>
          </p:cNvPicPr>
          <p:nvPr/>
        </p:nvPicPr>
        <p:blipFill>
          <a:blip r:embed="rId4"/>
          <a:stretch>
            <a:fillRect/>
          </a:stretch>
        </p:blipFill>
        <p:spPr>
          <a:xfrm rot="18875390">
            <a:off x="3432316" y="1383967"/>
            <a:ext cx="952633" cy="952633"/>
          </a:xfrm>
          <a:prstGeom prst="rect">
            <a:avLst/>
          </a:prstGeom>
        </p:spPr>
      </p:pic>
      <p:pic>
        <p:nvPicPr>
          <p:cNvPr id="38" name="Picture 37"/>
          <p:cNvPicPr>
            <a:picLocks noChangeAspect="1"/>
          </p:cNvPicPr>
          <p:nvPr/>
        </p:nvPicPr>
        <p:blipFill>
          <a:blip r:embed="rId4"/>
          <a:stretch>
            <a:fillRect/>
          </a:stretch>
        </p:blipFill>
        <p:spPr>
          <a:xfrm rot="18875390">
            <a:off x="3432315" y="2603406"/>
            <a:ext cx="952633" cy="952633"/>
          </a:xfrm>
          <a:prstGeom prst="rect">
            <a:avLst/>
          </a:prstGeom>
        </p:spPr>
      </p:pic>
      <p:pic>
        <p:nvPicPr>
          <p:cNvPr id="39" name="Picture 38"/>
          <p:cNvPicPr>
            <a:picLocks noChangeAspect="1"/>
          </p:cNvPicPr>
          <p:nvPr/>
        </p:nvPicPr>
        <p:blipFill>
          <a:blip r:embed="rId4"/>
          <a:stretch>
            <a:fillRect/>
          </a:stretch>
        </p:blipFill>
        <p:spPr>
          <a:xfrm rot="18875390">
            <a:off x="3432312" y="3810933"/>
            <a:ext cx="952633" cy="952633"/>
          </a:xfrm>
          <a:prstGeom prst="rect">
            <a:avLst/>
          </a:prstGeom>
        </p:spPr>
      </p:pic>
    </p:spTree>
    <p:extLst>
      <p:ext uri="{BB962C8B-B14F-4D97-AF65-F5344CB8AC3E}">
        <p14:creationId xmlns:p14="http://schemas.microsoft.com/office/powerpoint/2010/main" val="16330631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1+#ppt_w/2"/>
                                          </p:val>
                                        </p:tav>
                                        <p:tav tm="100000">
                                          <p:val>
                                            <p:strVal val="#ppt_x"/>
                                          </p:val>
                                        </p:tav>
                                      </p:tavLst>
                                    </p:anim>
                                    <p:anim calcmode="lin" valueType="num">
                                      <p:cBhvr additive="base">
                                        <p:cTn id="20"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1+#ppt_w/2"/>
                                          </p:val>
                                        </p:tav>
                                        <p:tav tm="100000">
                                          <p:val>
                                            <p:strVal val="#ppt_x"/>
                                          </p:val>
                                        </p:tav>
                                      </p:tavLst>
                                    </p:anim>
                                    <p:anim calcmode="lin" valueType="num">
                                      <p:cBhvr additive="base">
                                        <p:cTn id="30" dur="500" fill="hold"/>
                                        <p:tgtEl>
                                          <p:spTgt spid="25"/>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1+#ppt_w/2"/>
                                          </p:val>
                                        </p:tav>
                                        <p:tav tm="100000">
                                          <p:val>
                                            <p:strVal val="#ppt_x"/>
                                          </p:val>
                                        </p:tav>
                                      </p:tavLst>
                                    </p:anim>
                                    <p:anim calcmode="lin" valueType="num">
                                      <p:cBhvr additive="base">
                                        <p:cTn id="34" dur="500" fill="hold"/>
                                        <p:tgtEl>
                                          <p:spTgt spid="26"/>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additive="base">
                                        <p:cTn id="37" dur="500" fill="hold"/>
                                        <p:tgtEl>
                                          <p:spTgt spid="39"/>
                                        </p:tgtEl>
                                        <p:attrNameLst>
                                          <p:attrName>ppt_x</p:attrName>
                                        </p:attrNameLst>
                                      </p:cBhvr>
                                      <p:tavLst>
                                        <p:tav tm="0">
                                          <p:val>
                                            <p:strVal val="1+#ppt_w/2"/>
                                          </p:val>
                                        </p:tav>
                                        <p:tav tm="100000">
                                          <p:val>
                                            <p:strVal val="#ppt_x"/>
                                          </p:val>
                                        </p:tav>
                                      </p:tavLst>
                                    </p:anim>
                                    <p:anim calcmode="lin" valueType="num">
                                      <p:cBhvr additive="base">
                                        <p:cTn id="38"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1+#ppt_w/2"/>
                                          </p:val>
                                        </p:tav>
                                        <p:tav tm="100000">
                                          <p:val>
                                            <p:strVal val="#ppt_x"/>
                                          </p:val>
                                        </p:tav>
                                      </p:tavLst>
                                    </p:anim>
                                    <p:anim calcmode="lin" valueType="num">
                                      <p:cBhvr additive="base">
                                        <p:cTn id="44" dur="500" fill="hold"/>
                                        <p:tgtEl>
                                          <p:spTgt spid="29"/>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1+#ppt_w/2"/>
                                          </p:val>
                                        </p:tav>
                                        <p:tav tm="100000">
                                          <p:val>
                                            <p:strVal val="#ppt_x"/>
                                          </p:val>
                                        </p:tav>
                                      </p:tavLst>
                                    </p:anim>
                                    <p:anim calcmode="lin" valueType="num">
                                      <p:cBhvr additive="base">
                                        <p:cTn id="48" dur="500" fill="hold"/>
                                        <p:tgtEl>
                                          <p:spTgt spid="30"/>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additive="base">
                                        <p:cTn id="51" dur="500" fill="hold"/>
                                        <p:tgtEl>
                                          <p:spTgt spid="31"/>
                                        </p:tgtEl>
                                        <p:attrNameLst>
                                          <p:attrName>ppt_x</p:attrName>
                                        </p:attrNameLst>
                                      </p:cBhvr>
                                      <p:tavLst>
                                        <p:tav tm="0">
                                          <p:val>
                                            <p:strVal val="1+#ppt_w/2"/>
                                          </p:val>
                                        </p:tav>
                                        <p:tav tm="100000">
                                          <p:val>
                                            <p:strVal val="#ppt_x"/>
                                          </p:val>
                                        </p:tav>
                                      </p:tavLst>
                                    </p:anim>
                                    <p:anim calcmode="lin" valueType="num">
                                      <p:cBhvr additive="base">
                                        <p:cTn id="52" dur="500" fill="hold"/>
                                        <p:tgtEl>
                                          <p:spTgt spid="31"/>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1+#ppt_w/2"/>
                                          </p:val>
                                        </p:tav>
                                        <p:tav tm="100000">
                                          <p:val>
                                            <p:strVal val="#ppt_x"/>
                                          </p:val>
                                        </p:tav>
                                      </p:tavLst>
                                    </p:anim>
                                    <p:anim calcmode="lin" valueType="num">
                                      <p:cBhvr additive="base">
                                        <p:cTn id="5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22" grpId="0" animBg="1"/>
      <p:bldP spid="25" grpId="0"/>
      <p:bldP spid="26" grpId="0" animBg="1"/>
      <p:bldP spid="29" grpId="0" animBg="1"/>
      <p:bldP spid="30" grpId="0" animBg="1"/>
      <p:bldP spid="31" grpId="0"/>
    </p:bldLst>
  </p:timing>
</p:sld>
</file>

<file path=ppt/theme/theme1.xml><?xml version="1.0" encoding="utf-8"?>
<a:theme xmlns:a="http://schemas.openxmlformats.org/drawingml/2006/main" name="2_MSVID_Product_Brand_template_16-9_WHITE_Cyan-accent">
  <a:themeElements>
    <a:clrScheme name="Custom 1">
      <a:dk1>
        <a:srgbClr val="505050"/>
      </a:dk1>
      <a:lt1>
        <a:srgbClr val="FFFFFF"/>
      </a:lt1>
      <a:dk2>
        <a:srgbClr val="0072C6"/>
      </a:dk2>
      <a:lt2>
        <a:srgbClr val="D2D2D2"/>
      </a:lt2>
      <a:accent1>
        <a:srgbClr val="0072C6"/>
      </a:accent1>
      <a:accent2>
        <a:srgbClr val="68217A"/>
      </a:accent2>
      <a:accent3>
        <a:srgbClr val="008272"/>
      </a:accent3>
      <a:accent4>
        <a:srgbClr val="9B9B9B"/>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MSVID_Dark_Cyan_16x9_2012-08-18">
  <a:themeElements>
    <a:clrScheme name="Product brand - Blue and Cyan">
      <a:dk1>
        <a:srgbClr val="505050"/>
      </a:dk1>
      <a:lt1>
        <a:srgbClr val="FFFFFF"/>
      </a:lt1>
      <a:dk2>
        <a:srgbClr val="002050"/>
      </a:dk2>
      <a:lt2>
        <a:srgbClr val="A1D8F1"/>
      </a:lt2>
      <a:accent1>
        <a:srgbClr val="0072C6"/>
      </a:accent1>
      <a:accent2>
        <a:srgbClr val="68217A"/>
      </a:accent2>
      <a:accent3>
        <a:srgbClr val="008272"/>
      </a:accent3>
      <a:accent4>
        <a:srgbClr val="B4009E"/>
      </a:accent4>
      <a:accent5>
        <a:srgbClr val="4668C5"/>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E81F81DC5BEF84096615F0BA9929F51" ma:contentTypeVersion="2" ma:contentTypeDescription="Create a new document." ma:contentTypeScope="" ma:versionID="0a5f5797e8191b0eb0c5e3098c4ac85f">
  <xsd:schema xmlns:xsd="http://www.w3.org/2001/XMLSchema" xmlns:xs="http://www.w3.org/2001/XMLSchema" xmlns:p="http://schemas.microsoft.com/office/2006/metadata/properties" xmlns:ns2="6572b90b-9a27-40e9-bbdc-d32d2d31ad39" targetNamespace="http://schemas.microsoft.com/office/2006/metadata/properties" ma:root="true" ma:fieldsID="f46122011700eca45fa8c383875aacad" ns2:_="">
    <xsd:import namespace="6572b90b-9a27-40e9-bbdc-d32d2d31ad3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72b90b-9a27-40e9-bbdc-d32d2d31ad3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D62DFF6-016A-4CC2-8426-C5CFB3E246D4}">
  <ds:schemaRefs>
    <ds:schemaRef ds:uri="http://purl.org/dc/terms/"/>
    <ds:schemaRef ds:uri="http://schemas.openxmlformats.org/package/2006/metadata/core-properties"/>
    <ds:schemaRef ds:uri="6572b90b-9a27-40e9-bbdc-d32d2d31ad39"/>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A46026D2-B55F-4E9A-9755-515AA649353A}">
  <ds:schemaRefs>
    <ds:schemaRef ds:uri="http://schemas.microsoft.com/sharepoint/v3/contenttype/forms"/>
  </ds:schemaRefs>
</ds:datastoreItem>
</file>

<file path=customXml/itemProps3.xml><?xml version="1.0" encoding="utf-8"?>
<ds:datastoreItem xmlns:ds="http://schemas.openxmlformats.org/officeDocument/2006/customXml" ds:itemID="{F249DC1A-57D3-47F9-BECF-A6E6B46DA1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72b90b-9a27-40e9-bbdc-d32d2d31ad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1944</TotalTime>
  <Words>8353</Words>
  <Application>Microsoft Office PowerPoint</Application>
  <PresentationFormat>Widescreen</PresentationFormat>
  <Paragraphs>803</Paragraphs>
  <Slides>41</Slides>
  <Notes>33</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41</vt:i4>
      </vt:variant>
    </vt:vector>
  </HeadingPairs>
  <TitlesOfParts>
    <vt:vector size="58" baseType="lpstr">
      <vt:lpstr>Arial</vt:lpstr>
      <vt:lpstr>Calibri</vt:lpstr>
      <vt:lpstr>Calibri Light</vt:lpstr>
      <vt:lpstr>Consolas</vt:lpstr>
      <vt:lpstr>Gill Sans MT Condensed</vt:lpstr>
      <vt:lpstr>Lato</vt:lpstr>
      <vt:lpstr>Segoe UI</vt:lpstr>
      <vt:lpstr>Segoe UI Black</vt:lpstr>
      <vt:lpstr>Segoe UI Light</vt:lpstr>
      <vt:lpstr>Segoe UI Semibold</vt:lpstr>
      <vt:lpstr>Wingdings</vt:lpstr>
      <vt:lpstr>2_MSVID_Product_Brand_template_16-9_WHITE_Cyan-accent</vt:lpstr>
      <vt:lpstr>MSVID_Product_Brand_template_16-9_WHITE_Cyan-accent</vt:lpstr>
      <vt:lpstr>1_MSVID_Product_Brand_template_16-9_WHITE_Cyan-accent</vt:lpstr>
      <vt:lpstr>MSVID_Dark_Cyan_16x9_2012-08-18</vt:lpstr>
      <vt:lpstr>1_Office Theme</vt:lpstr>
      <vt:lpstr>2_Azure Medium</vt:lpstr>
      <vt:lpstr>TUGA IT 2016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TIP #3 – Meet Grabby! (Open Source Community project)</vt:lpstr>
      <vt:lpstr>PowerPoint Presentation</vt:lpstr>
      <vt:lpstr>TIP #4 – Trying to annoy Tord: PowerShell! </vt:lpstr>
      <vt:lpstr>TIP #5 – What RosettaNet, ESB, UDDI have in common?</vt:lpstr>
      <vt:lpstr>PowerPoint Presentation</vt:lpstr>
      <vt:lpstr>TIP #7 – Take control of your environment: Tracking Data </vt:lpstr>
      <vt:lpstr>TIP #8 – Installing Custom Adapters</vt:lpstr>
      <vt:lpstr>TIP #9 – The local messaging archive folder</vt:lpstr>
      <vt:lpstr>PowerPoint Presentation</vt:lpstr>
      <vt:lpstr>For…  Developers</vt:lpstr>
      <vt:lpstr>PowerPoint Presentation</vt:lpstr>
      <vt:lpstr>PowerPoint Presentation</vt:lpstr>
      <vt:lpstr>PowerPoint Presentation</vt:lpstr>
      <vt:lpstr>TIP #14 – Migrating Maps</vt:lpstr>
      <vt:lpstr>TIP #14 – Migrating Maps</vt:lpstr>
      <vt:lpstr>PowerPoint Presentation</vt:lpstr>
      <vt:lpstr>PowerPoint Presentation</vt:lpstr>
      <vt:lpstr>PowerPoint Presentation</vt:lpstr>
      <vt:lpstr>PowerPoint Presentation</vt:lpstr>
      <vt:lpstr>TIP #19 – DevOps: PowerShell is your friend!</vt:lpstr>
      <vt:lpstr>PowerPoint Presentation</vt:lpstr>
      <vt:lpstr>PowerPoint Presentation</vt:lpstr>
      <vt:lpstr>TIP #21 – Full Backup will only happen 1 time per day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Sriram Hariharan</dc:creator>
  <cp:lastModifiedBy>Sandro Pereira</cp:lastModifiedBy>
  <cp:revision>85</cp:revision>
  <dcterms:created xsi:type="dcterms:W3CDTF">2016-04-19T12:30:53Z</dcterms:created>
  <dcterms:modified xsi:type="dcterms:W3CDTF">2016-05-21T10:01:34Z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0x0101001E81F81DC5BEF84096615F0BA9929F51</vt:lpwstr>
  </property>
</Properties>
</file>